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3"/>
  </p:notesMasterIdLst>
  <p:sldIdLst>
    <p:sldId id="542" r:id="rId6"/>
    <p:sldId id="543" r:id="rId7"/>
    <p:sldId id="539" r:id="rId8"/>
    <p:sldId id="540" r:id="rId9"/>
    <p:sldId id="554" r:id="rId10"/>
    <p:sldId id="558" r:id="rId11"/>
    <p:sldId id="555" r:id="rId12"/>
    <p:sldId id="544" r:id="rId13"/>
    <p:sldId id="545" r:id="rId14"/>
    <p:sldId id="560" r:id="rId15"/>
    <p:sldId id="557" r:id="rId16"/>
    <p:sldId id="551" r:id="rId17"/>
    <p:sldId id="556" r:id="rId18"/>
    <p:sldId id="550" r:id="rId19"/>
    <p:sldId id="552" r:id="rId20"/>
    <p:sldId id="559" r:id="rId21"/>
    <p:sldId id="54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bel_1" id="{C69391AB-5DAE-4AE3-8B4D-2E26B641C95C}">
          <p14:sldIdLst>
            <p14:sldId id="542"/>
            <p14:sldId id="543"/>
            <p14:sldId id="539"/>
            <p14:sldId id="540"/>
            <p14:sldId id="554"/>
            <p14:sldId id="558"/>
            <p14:sldId id="555"/>
            <p14:sldId id="544"/>
            <p14:sldId id="545"/>
            <p14:sldId id="560"/>
            <p14:sldId id="557"/>
            <p14:sldId id="551"/>
            <p14:sldId id="556"/>
            <p14:sldId id="550"/>
            <p14:sldId id="552"/>
            <p14:sldId id="559"/>
            <p14:sldId id="5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173659-EAA5-6E46-0EC9-406A787197F1}" name="Alemayehu, Abel (CDC/DDID/NCEZID/OD) (CTR)" initials="AA((" userId="S::nmy8@cdc.gov::05889961-77b8-4f6d-ba8f-751bb73dac70" providerId="AD"/>
  <p188:author id="{A8D63BC5-6126-B767-E8CA-70C86D11D3AC}" name="Amsterdam, Leota (CDC/DDID/NCEZID/OD) (CTR)" initials="AL((" userId="S::ymp1@cdc.gov::feb7f846-57b6-41a7-805d-d76f6ea952d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deshaw, Meheret (CDC/DDID/NCEZID/OD) (CTR)" initials="EM((" lastIdx="4" clrIdx="0">
    <p:extLst>
      <p:ext uri="{19B8F6BF-5375-455C-9EA6-DF929625EA0E}">
        <p15:presenceInfo xmlns:p15="http://schemas.microsoft.com/office/powerpoint/2012/main" userId="S-1-5-21-1207783550-2075000910-922709458-5584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85723"/>
    <a:srgbClr val="860000"/>
    <a:srgbClr val="D46112"/>
    <a:srgbClr val="E25423"/>
    <a:srgbClr val="006A71"/>
    <a:srgbClr val="344153"/>
    <a:srgbClr val="E54D09"/>
    <a:srgbClr val="F26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9" autoAdjust="0"/>
    <p:restoredTop sz="84548" autoAdjust="0"/>
  </p:normalViewPr>
  <p:slideViewPr>
    <p:cSldViewPr snapToGrid="0">
      <p:cViewPr varScale="1">
        <p:scale>
          <a:sx n="90" d="100"/>
          <a:sy n="90" d="100"/>
        </p:scale>
        <p:origin x="678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775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15EBEC-BA79-455D-BB58-E108D772201D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3C2EDC2-102C-4B43-AC13-0A0DFE677F4D}">
      <dgm:prSet custT="1"/>
      <dgm:spPr/>
      <dgm:t>
        <a:bodyPr/>
        <a:lstStyle/>
        <a:p>
          <a:pPr rtl="0"/>
          <a:endParaRPr lang="en-US" sz="2400" dirty="0"/>
        </a:p>
      </dgm:t>
    </dgm:pt>
    <dgm:pt modelId="{4234AF2C-D5A4-4718-AD21-B3093FFEDB2F}" type="parTrans" cxnId="{A987CB3E-4B83-467F-A030-63DAAFA67F66}">
      <dgm:prSet/>
      <dgm:spPr/>
      <dgm:t>
        <a:bodyPr/>
        <a:lstStyle/>
        <a:p>
          <a:endParaRPr lang="en-US"/>
        </a:p>
      </dgm:t>
    </dgm:pt>
    <dgm:pt modelId="{2C77D1BF-EB3E-46AA-A57E-DC2557307116}" type="sibTrans" cxnId="{A987CB3E-4B83-467F-A030-63DAAFA67F66}">
      <dgm:prSet/>
      <dgm:spPr/>
      <dgm:t>
        <a:bodyPr/>
        <a:lstStyle/>
        <a:p>
          <a:endParaRPr lang="en-US"/>
        </a:p>
      </dgm:t>
    </dgm:pt>
    <dgm:pt modelId="{8329D973-9CCB-4C62-9D8B-6D35065D7662}">
      <dgm:prSet custT="1"/>
      <dgm:spPr/>
      <dgm:t>
        <a:bodyPr/>
        <a:lstStyle/>
        <a:p>
          <a:pPr rtl="0"/>
          <a:endParaRPr lang="en-US" sz="2000" dirty="0"/>
        </a:p>
      </dgm:t>
    </dgm:pt>
    <dgm:pt modelId="{E8746891-08C6-42FF-8711-920B4A59CBA6}" type="sibTrans" cxnId="{E9F902F0-1CCA-4118-BCFD-7AB20916CF57}">
      <dgm:prSet/>
      <dgm:spPr/>
      <dgm:t>
        <a:bodyPr/>
        <a:lstStyle/>
        <a:p>
          <a:endParaRPr lang="en-US"/>
        </a:p>
      </dgm:t>
    </dgm:pt>
    <dgm:pt modelId="{827142D9-CD87-4AE2-AA2F-E429290D899B}" type="parTrans" cxnId="{E9F902F0-1CCA-4118-BCFD-7AB20916CF57}">
      <dgm:prSet/>
      <dgm:spPr/>
      <dgm:t>
        <a:bodyPr/>
        <a:lstStyle/>
        <a:p>
          <a:endParaRPr lang="en-US"/>
        </a:p>
      </dgm:t>
    </dgm:pt>
    <dgm:pt modelId="{96416421-8B23-434D-A53E-92669F1BBC10}">
      <dgm:prSet custT="1"/>
      <dgm:spPr/>
      <dgm:t>
        <a:bodyPr/>
        <a:lstStyle/>
        <a:p>
          <a:pPr rtl="0"/>
          <a:endParaRPr lang="en-US" sz="2200" dirty="0"/>
        </a:p>
      </dgm:t>
    </dgm:pt>
    <dgm:pt modelId="{258B924B-A466-407B-AD02-BCA2554DC646}" type="sibTrans" cxnId="{1AC615A5-B0FE-4885-8645-AF867A982CB0}">
      <dgm:prSet/>
      <dgm:spPr/>
      <dgm:t>
        <a:bodyPr/>
        <a:lstStyle/>
        <a:p>
          <a:endParaRPr lang="en-US"/>
        </a:p>
      </dgm:t>
    </dgm:pt>
    <dgm:pt modelId="{485C40A8-11C7-48EB-98DC-39B2CCF494C7}" type="parTrans" cxnId="{1AC615A5-B0FE-4885-8645-AF867A982CB0}">
      <dgm:prSet/>
      <dgm:spPr/>
      <dgm:t>
        <a:bodyPr/>
        <a:lstStyle/>
        <a:p>
          <a:endParaRPr lang="en-US"/>
        </a:p>
      </dgm:t>
    </dgm:pt>
    <dgm:pt modelId="{AC3B628B-BAD1-4D32-AA2F-5515178A2505}" type="pres">
      <dgm:prSet presAssocID="{F515EBEC-BA79-455D-BB58-E108D772201D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D983D6BF-8C5F-4DB5-9CFB-0BD56AA59EEA}" type="pres">
      <dgm:prSet presAssocID="{8329D973-9CCB-4C62-9D8B-6D35065D7662}" presName="Accent1" presStyleCnt="0"/>
      <dgm:spPr/>
    </dgm:pt>
    <dgm:pt modelId="{6007703D-8C7E-4753-B3D3-55C747CF9A32}" type="pres">
      <dgm:prSet presAssocID="{8329D973-9CCB-4C62-9D8B-6D35065D7662}" presName="Accent" presStyleLbl="node1" presStyleIdx="0" presStyleCnt="3" custScaleX="112843" custScaleY="114838"/>
      <dgm:spPr/>
    </dgm:pt>
    <dgm:pt modelId="{286A5935-AE59-42E1-BC18-218E2F31AE8B}" type="pres">
      <dgm:prSet presAssocID="{8329D973-9CCB-4C62-9D8B-6D35065D7662}" presName="Parent1" presStyleLbl="revTx" presStyleIdx="0" presStyleCnt="3" custScaleX="132333" custLinFactNeighborX="-560" custLinFactNeighborY="-10724">
        <dgm:presLayoutVars>
          <dgm:chMax val="1"/>
          <dgm:chPref val="1"/>
          <dgm:bulletEnabled val="1"/>
        </dgm:presLayoutVars>
      </dgm:prSet>
      <dgm:spPr/>
    </dgm:pt>
    <dgm:pt modelId="{3F7A241C-EDE9-43C4-822D-A6889AFC1CC4}" type="pres">
      <dgm:prSet presAssocID="{96416421-8B23-434D-A53E-92669F1BBC10}" presName="Accent2" presStyleCnt="0"/>
      <dgm:spPr/>
    </dgm:pt>
    <dgm:pt modelId="{D9A342EE-2157-4C7C-B440-AC4EDE962CAA}" type="pres">
      <dgm:prSet presAssocID="{96416421-8B23-434D-A53E-92669F1BBC10}" presName="Accent" presStyleLbl="node1" presStyleIdx="1" presStyleCnt="3" custScaleX="112843" custScaleY="114838"/>
      <dgm:spPr/>
    </dgm:pt>
    <dgm:pt modelId="{E2EEB848-610E-41C2-A47A-7581155FE8C8}" type="pres">
      <dgm:prSet presAssocID="{96416421-8B23-434D-A53E-92669F1BBC10}" presName="Parent2" presStyleLbl="revTx" presStyleIdx="1" presStyleCnt="3" custScaleX="115778" custLinFactNeighborY="-12544">
        <dgm:presLayoutVars>
          <dgm:chMax val="1"/>
          <dgm:chPref val="1"/>
          <dgm:bulletEnabled val="1"/>
        </dgm:presLayoutVars>
      </dgm:prSet>
      <dgm:spPr/>
    </dgm:pt>
    <dgm:pt modelId="{FC0101C3-5002-4BC8-B143-C1CA6B91F6FF}" type="pres">
      <dgm:prSet presAssocID="{C3C2EDC2-102C-4B43-AC13-0A0DFE677F4D}" presName="Accent3" presStyleCnt="0"/>
      <dgm:spPr/>
    </dgm:pt>
    <dgm:pt modelId="{01E701AD-A750-457D-B898-C6EA6699627D}" type="pres">
      <dgm:prSet presAssocID="{C3C2EDC2-102C-4B43-AC13-0A0DFE677F4D}" presName="Accent" presStyleLbl="node1" presStyleIdx="2" presStyleCnt="3" custScaleX="112843" custScaleY="114838"/>
      <dgm:spPr/>
    </dgm:pt>
    <dgm:pt modelId="{DAFA590B-6973-4B08-AEE6-DBBAAFB36D85}" type="pres">
      <dgm:prSet presAssocID="{C3C2EDC2-102C-4B43-AC13-0A0DFE677F4D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A987CB3E-4B83-467F-A030-63DAAFA67F66}" srcId="{F515EBEC-BA79-455D-BB58-E108D772201D}" destId="{C3C2EDC2-102C-4B43-AC13-0A0DFE677F4D}" srcOrd="2" destOrd="0" parTransId="{4234AF2C-D5A4-4718-AD21-B3093FFEDB2F}" sibTransId="{2C77D1BF-EB3E-46AA-A57E-DC2557307116}"/>
    <dgm:cxn modelId="{9340244A-31BB-4D9A-BC6F-C094D7021939}" type="presOf" srcId="{8329D973-9CCB-4C62-9D8B-6D35065D7662}" destId="{286A5935-AE59-42E1-BC18-218E2F31AE8B}" srcOrd="0" destOrd="0" presId="urn:microsoft.com/office/officeart/2009/layout/CircleArrowProcess"/>
    <dgm:cxn modelId="{FBC32379-E36E-425D-B5E4-1A174518B739}" type="presOf" srcId="{C3C2EDC2-102C-4B43-AC13-0A0DFE677F4D}" destId="{DAFA590B-6973-4B08-AEE6-DBBAAFB36D85}" srcOrd="0" destOrd="0" presId="urn:microsoft.com/office/officeart/2009/layout/CircleArrowProcess"/>
    <dgm:cxn modelId="{1AC615A5-B0FE-4885-8645-AF867A982CB0}" srcId="{F515EBEC-BA79-455D-BB58-E108D772201D}" destId="{96416421-8B23-434D-A53E-92669F1BBC10}" srcOrd="1" destOrd="0" parTransId="{485C40A8-11C7-48EB-98DC-39B2CCF494C7}" sibTransId="{258B924B-A466-407B-AD02-BCA2554DC646}"/>
    <dgm:cxn modelId="{01E205C6-C6E5-4E2A-9267-CEBE5F69EC4F}" type="presOf" srcId="{F515EBEC-BA79-455D-BB58-E108D772201D}" destId="{AC3B628B-BAD1-4D32-AA2F-5515178A2505}" srcOrd="0" destOrd="0" presId="urn:microsoft.com/office/officeart/2009/layout/CircleArrowProcess"/>
    <dgm:cxn modelId="{D4C1CDD2-68A7-4D65-9044-1A5CAFE5560E}" type="presOf" srcId="{96416421-8B23-434D-A53E-92669F1BBC10}" destId="{E2EEB848-610E-41C2-A47A-7581155FE8C8}" srcOrd="0" destOrd="0" presId="urn:microsoft.com/office/officeart/2009/layout/CircleArrowProcess"/>
    <dgm:cxn modelId="{E9F902F0-1CCA-4118-BCFD-7AB20916CF57}" srcId="{F515EBEC-BA79-455D-BB58-E108D772201D}" destId="{8329D973-9CCB-4C62-9D8B-6D35065D7662}" srcOrd="0" destOrd="0" parTransId="{827142D9-CD87-4AE2-AA2F-E429290D899B}" sibTransId="{E8746891-08C6-42FF-8711-920B4A59CBA6}"/>
    <dgm:cxn modelId="{119C8378-FB34-469D-9E8E-A44C5794E2F3}" type="presParOf" srcId="{AC3B628B-BAD1-4D32-AA2F-5515178A2505}" destId="{D983D6BF-8C5F-4DB5-9CFB-0BD56AA59EEA}" srcOrd="0" destOrd="0" presId="urn:microsoft.com/office/officeart/2009/layout/CircleArrowProcess"/>
    <dgm:cxn modelId="{BD33C1FB-A81E-47AB-BDA2-46DE4B525FC0}" type="presParOf" srcId="{D983D6BF-8C5F-4DB5-9CFB-0BD56AA59EEA}" destId="{6007703D-8C7E-4753-B3D3-55C747CF9A32}" srcOrd="0" destOrd="0" presId="urn:microsoft.com/office/officeart/2009/layout/CircleArrowProcess"/>
    <dgm:cxn modelId="{F0377571-9C8C-4AF7-954E-A4B2116DCF89}" type="presParOf" srcId="{AC3B628B-BAD1-4D32-AA2F-5515178A2505}" destId="{286A5935-AE59-42E1-BC18-218E2F31AE8B}" srcOrd="1" destOrd="0" presId="urn:microsoft.com/office/officeart/2009/layout/CircleArrowProcess"/>
    <dgm:cxn modelId="{88587D68-AE63-42A5-BF9B-A431A6DAF24B}" type="presParOf" srcId="{AC3B628B-BAD1-4D32-AA2F-5515178A2505}" destId="{3F7A241C-EDE9-43C4-822D-A6889AFC1CC4}" srcOrd="2" destOrd="0" presId="urn:microsoft.com/office/officeart/2009/layout/CircleArrowProcess"/>
    <dgm:cxn modelId="{161F0E46-675E-4E64-AF45-65013C35025F}" type="presParOf" srcId="{3F7A241C-EDE9-43C4-822D-A6889AFC1CC4}" destId="{D9A342EE-2157-4C7C-B440-AC4EDE962CAA}" srcOrd="0" destOrd="0" presId="urn:microsoft.com/office/officeart/2009/layout/CircleArrowProcess"/>
    <dgm:cxn modelId="{E5CFFE99-B637-4419-BB85-B5EE3169D455}" type="presParOf" srcId="{AC3B628B-BAD1-4D32-AA2F-5515178A2505}" destId="{E2EEB848-610E-41C2-A47A-7581155FE8C8}" srcOrd="3" destOrd="0" presId="urn:microsoft.com/office/officeart/2009/layout/CircleArrowProcess"/>
    <dgm:cxn modelId="{C3F1C5B3-59B3-412D-A08F-D95148A29667}" type="presParOf" srcId="{AC3B628B-BAD1-4D32-AA2F-5515178A2505}" destId="{FC0101C3-5002-4BC8-B143-C1CA6B91F6FF}" srcOrd="4" destOrd="0" presId="urn:microsoft.com/office/officeart/2009/layout/CircleArrowProcess"/>
    <dgm:cxn modelId="{101DC5E1-B002-4BCF-81D4-A8F0DE9353F6}" type="presParOf" srcId="{FC0101C3-5002-4BC8-B143-C1CA6B91F6FF}" destId="{01E701AD-A750-457D-B898-C6EA6699627D}" srcOrd="0" destOrd="0" presId="urn:microsoft.com/office/officeart/2009/layout/CircleArrowProcess"/>
    <dgm:cxn modelId="{3FFFAFC7-4681-4E5A-9853-CCC621AB42ED}" type="presParOf" srcId="{AC3B628B-BAD1-4D32-AA2F-5515178A2505}" destId="{DAFA590B-6973-4B08-AEE6-DBBAAFB36D85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7703D-8C7E-4753-B3D3-55C747CF9A32}">
      <dsp:nvSpPr>
        <dsp:cNvPr id="0" name=""/>
        <dsp:cNvSpPr/>
      </dsp:nvSpPr>
      <dsp:spPr>
        <a:xfrm>
          <a:off x="1234246" y="112312"/>
          <a:ext cx="2711626" cy="275998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A5935-AE59-42E1-BC18-218E2F31AE8B}">
      <dsp:nvSpPr>
        <dsp:cNvPr id="0" name=""/>
        <dsp:cNvSpPr/>
      </dsp:nvSpPr>
      <dsp:spPr>
        <a:xfrm>
          <a:off x="1696349" y="1086728"/>
          <a:ext cx="1767049" cy="667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1696349" y="1086728"/>
        <a:ext cx="1767049" cy="667492"/>
      </dsp:txXfrm>
    </dsp:sp>
    <dsp:sp modelId="{D9A342EE-2157-4C7C-B440-AC4EDE962CAA}">
      <dsp:nvSpPr>
        <dsp:cNvPr id="0" name=""/>
        <dsp:cNvSpPr/>
      </dsp:nvSpPr>
      <dsp:spPr>
        <a:xfrm>
          <a:off x="566818" y="1493229"/>
          <a:ext cx="2711626" cy="275998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EB848-610E-41C2-A47A-7581155FE8C8}">
      <dsp:nvSpPr>
        <dsp:cNvPr id="0" name=""/>
        <dsp:cNvSpPr/>
      </dsp:nvSpPr>
      <dsp:spPr>
        <a:xfrm>
          <a:off x="1149637" y="2463484"/>
          <a:ext cx="1545990" cy="667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</dsp:txBody>
      <dsp:txXfrm>
        <a:off x="1149637" y="2463484"/>
        <a:ext cx="1545990" cy="667492"/>
      </dsp:txXfrm>
    </dsp:sp>
    <dsp:sp modelId="{01E701AD-A750-457D-B898-C6EA6699627D}">
      <dsp:nvSpPr>
        <dsp:cNvPr id="0" name=""/>
        <dsp:cNvSpPr/>
      </dsp:nvSpPr>
      <dsp:spPr>
        <a:xfrm>
          <a:off x="1427010" y="3064472"/>
          <a:ext cx="2329707" cy="237184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FA590B-6973-4B08-AEE6-DBBAAFB36D85}">
      <dsp:nvSpPr>
        <dsp:cNvPr id="0" name=""/>
        <dsp:cNvSpPr/>
      </dsp:nvSpPr>
      <dsp:spPr>
        <a:xfrm>
          <a:off x="1922858" y="3938116"/>
          <a:ext cx="1335305" cy="667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1922858" y="3938116"/>
        <a:ext cx="1335305" cy="667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66218-6B0D-47CE-9221-3AC23D7EC0C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8E7C-4B83-43CD-995D-E0F855528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93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68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08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16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05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952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8086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66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07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98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054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84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215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96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28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266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08E7C-4B83-43CD-995D-E0F855528C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167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0" y="0"/>
            <a:ext cx="12192000" cy="1038226"/>
            <a:chOff x="0" y="0"/>
            <a:chExt cx="12192000" cy="1038226"/>
          </a:xfrm>
          <a:solidFill>
            <a:srgbClr val="E25423"/>
          </a:solidFill>
        </p:grpSpPr>
        <p:sp>
          <p:nvSpPr>
            <p:cNvPr id="21" name="Rectangle 20"/>
            <p:cNvSpPr/>
            <p:nvPr userDrawn="1"/>
          </p:nvSpPr>
          <p:spPr>
            <a:xfrm>
              <a:off x="0" y="0"/>
              <a:ext cx="12192000" cy="1038226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6449" y="121248"/>
              <a:ext cx="2288810" cy="79315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  <a:effectLst>
              <a:softEdge rad="63500"/>
            </a:effectLst>
          </p:spPr>
        </p:pic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Dartmouth Health ORO - SYNERGY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 dirty="0">
                <a:cs typeface="Calibri" panose="020F0502020204030204" pitchFamily="34" charset="0"/>
              </a:rPr>
              <a:t>Research Informatics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17250"/>
            <a:ext cx="8229600" cy="866834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C00000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                                 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838200" y="3020812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38200" y="3835814"/>
            <a:ext cx="6400800" cy="9715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E25423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350949" y="348485"/>
            <a:ext cx="9204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SYNERGY/ Dartmouth Health Office of Research Operations (ORO)</a:t>
            </a:r>
          </a:p>
        </p:txBody>
      </p:sp>
    </p:spTree>
    <p:extLst>
      <p:ext uri="{BB962C8B-B14F-4D97-AF65-F5344CB8AC3E}">
        <p14:creationId xmlns:p14="http://schemas.microsoft.com/office/powerpoint/2010/main" val="359329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0" y="0"/>
            <a:ext cx="12192000" cy="1038226"/>
            <a:chOff x="0" y="0"/>
            <a:chExt cx="12192000" cy="1038226"/>
          </a:xfrm>
          <a:solidFill>
            <a:schemeClr val="accent6">
              <a:lumMod val="50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0" y="0"/>
              <a:ext cx="12192000" cy="1038226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6449" y="121248"/>
              <a:ext cx="2288810" cy="79315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  <a:effectLst>
              <a:softEdge rad="63500"/>
            </a:effec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5050"/>
          </a:xfrm>
          <a:noFill/>
          <a:ln>
            <a:noFill/>
          </a:ln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3975"/>
            <a:ext cx="10515600" cy="4852988"/>
          </a:xfrm>
        </p:spPr>
        <p:txBody>
          <a:bodyPr/>
          <a:lstStyle>
            <a:lvl1pPr marL="228600" indent="-228600">
              <a:buClr>
                <a:srgbClr val="C000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8D8B00"/>
              </a:buClr>
              <a:buFont typeface="Calibri" panose="020F0502020204030204" pitchFamily="34" charset="0"/>
              <a:buChar char="−"/>
              <a:defRPr/>
            </a:lvl2pPr>
            <a:lvl3pPr marL="1143000" indent="-228600">
              <a:buClr>
                <a:srgbClr val="006A71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914003"/>
              </a:buClr>
              <a:buSzPct val="110000"/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5C9B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83618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 dirty="0">
                <a:cs typeface="Calibri" panose="020F0502020204030204" pitchFamily="34" charset="0"/>
              </a:rPr>
              <a:t>Research Informatics</a:t>
            </a:r>
          </a:p>
        </p:txBody>
      </p:sp>
    </p:spTree>
    <p:extLst>
      <p:ext uri="{BB962C8B-B14F-4D97-AF65-F5344CB8AC3E}">
        <p14:creationId xmlns:p14="http://schemas.microsoft.com/office/powerpoint/2010/main" val="1175626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43475"/>
            <a:ext cx="10515600" cy="1104900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i="1">
                <a:cs typeface="Calibri" panose="020F0502020204030204" pitchFamily="34" charset="0"/>
              </a:rPr>
              <a:t>Dartmouth Health ORO - SYNERGY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i="1" dirty="0">
                <a:cs typeface="Calibri" panose="020F0502020204030204" pitchFamily="34" charset="0"/>
              </a:rPr>
              <a:t>Research Informatics</a:t>
            </a:r>
          </a:p>
        </p:txBody>
      </p:sp>
    </p:spTree>
    <p:extLst>
      <p:ext uri="{BB962C8B-B14F-4D97-AF65-F5344CB8AC3E}">
        <p14:creationId xmlns:p14="http://schemas.microsoft.com/office/powerpoint/2010/main" val="3528451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23975"/>
            <a:ext cx="5181600" cy="4810125"/>
          </a:xfrm>
        </p:spPr>
        <p:txBody>
          <a:bodyPr/>
          <a:lstStyle>
            <a:lvl1pPr marL="228600" indent="-228600">
              <a:buClr>
                <a:srgbClr val="C000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8D8B00"/>
              </a:buClr>
              <a:buFont typeface="Calibri" panose="020F0502020204030204" pitchFamily="34" charset="0"/>
              <a:buChar char="−"/>
              <a:defRPr/>
            </a:lvl2pPr>
            <a:lvl3pPr marL="1143000" indent="-228600">
              <a:buClr>
                <a:srgbClr val="006A71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912202"/>
              </a:buClr>
              <a:defRPr/>
            </a:lvl4pPr>
            <a:lvl5pPr marL="2057400" indent="-228600">
              <a:buClr>
                <a:srgbClr val="005C9B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Dartmouth Health ORO - SYNERGY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 dirty="0">
                <a:cs typeface="Calibri" panose="020F0502020204030204" pitchFamily="34" charset="0"/>
              </a:rPr>
              <a:t>Research Informatics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172200" y="1323975"/>
            <a:ext cx="5181600" cy="4810125"/>
          </a:xfrm>
        </p:spPr>
        <p:txBody>
          <a:bodyPr/>
          <a:lstStyle>
            <a:lvl1pPr marL="228600" indent="-228600">
              <a:buClr>
                <a:srgbClr val="C000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8D8B00"/>
              </a:buClr>
              <a:buFont typeface="Calibri" panose="020F0502020204030204" pitchFamily="34" charset="0"/>
              <a:buChar char="−"/>
              <a:defRPr/>
            </a:lvl2pPr>
            <a:lvl3pPr marL="1143000" indent="-228600">
              <a:buClr>
                <a:srgbClr val="006A71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912202"/>
              </a:buClr>
              <a:defRPr/>
            </a:lvl4pPr>
            <a:lvl5pPr marL="2057400" indent="-228600">
              <a:buClr>
                <a:srgbClr val="005C9B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0" y="0"/>
            <a:ext cx="12192000" cy="1038226"/>
            <a:chOff x="0" y="0"/>
            <a:chExt cx="12192000" cy="1038226"/>
          </a:xfrm>
          <a:solidFill>
            <a:srgbClr val="E25423"/>
          </a:solidFill>
        </p:grpSpPr>
        <p:sp>
          <p:nvSpPr>
            <p:cNvPr id="21" name="Rectangle 20"/>
            <p:cNvSpPr/>
            <p:nvPr userDrawn="1"/>
          </p:nvSpPr>
          <p:spPr>
            <a:xfrm>
              <a:off x="0" y="0"/>
              <a:ext cx="12192000" cy="1038226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6449" y="121248"/>
              <a:ext cx="2288810" cy="79315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  <a:effectLst>
              <a:softEdge rad="63500"/>
            </a:effectLst>
          </p:spPr>
        </p:pic>
      </p:grp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5050"/>
          </a:xfrm>
          <a:noFill/>
          <a:ln>
            <a:noFill/>
          </a:ln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90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2873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2873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Dartmouth Health ORO - SYNERGY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 dirty="0">
                <a:cs typeface="Calibri" panose="020F0502020204030204" pitchFamily="34" charset="0"/>
              </a:rPr>
              <a:t>Research Informatics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838200" y="2171699"/>
            <a:ext cx="5181600" cy="3962401"/>
          </a:xfrm>
        </p:spPr>
        <p:txBody>
          <a:bodyPr/>
          <a:lstStyle>
            <a:lvl1pPr marL="228600" indent="-228600">
              <a:buClr>
                <a:srgbClr val="C000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8D8B00"/>
              </a:buClr>
              <a:buFont typeface="Calibri" panose="020F0502020204030204" pitchFamily="34" charset="0"/>
              <a:buChar char="−"/>
              <a:defRPr/>
            </a:lvl2pPr>
            <a:lvl3pPr marL="1143000" indent="-228600">
              <a:buClr>
                <a:srgbClr val="006A71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912202"/>
              </a:buClr>
              <a:defRPr/>
            </a:lvl4pPr>
            <a:lvl5pPr marL="2057400" indent="-228600">
              <a:buClr>
                <a:srgbClr val="005C9B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>
          <a:xfrm>
            <a:off x="6172994" y="2171699"/>
            <a:ext cx="5181600" cy="3962401"/>
          </a:xfrm>
        </p:spPr>
        <p:txBody>
          <a:bodyPr/>
          <a:lstStyle>
            <a:lvl1pPr marL="228600" indent="-228600">
              <a:buClr>
                <a:srgbClr val="C000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8D8B00"/>
              </a:buClr>
              <a:buFont typeface="Calibri" panose="020F0502020204030204" pitchFamily="34" charset="0"/>
              <a:buChar char="−"/>
              <a:defRPr/>
            </a:lvl2pPr>
            <a:lvl3pPr marL="1143000" indent="-228600">
              <a:buClr>
                <a:srgbClr val="006A71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912202"/>
              </a:buClr>
              <a:defRPr/>
            </a:lvl4pPr>
            <a:lvl5pPr marL="2057400" indent="-228600">
              <a:buClr>
                <a:srgbClr val="005C9B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0" y="0"/>
            <a:ext cx="12192000" cy="1038226"/>
            <a:chOff x="0" y="0"/>
            <a:chExt cx="12192000" cy="1038226"/>
          </a:xfrm>
          <a:solidFill>
            <a:schemeClr val="accent6">
              <a:lumMod val="50000"/>
            </a:schemeClr>
          </a:solidFill>
        </p:grpSpPr>
        <p:sp>
          <p:nvSpPr>
            <p:cNvPr id="20" name="Rectangle 19"/>
            <p:cNvSpPr/>
            <p:nvPr userDrawn="1"/>
          </p:nvSpPr>
          <p:spPr>
            <a:xfrm>
              <a:off x="0" y="0"/>
              <a:ext cx="12192000" cy="1038226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6449" y="121248"/>
              <a:ext cx="2288810" cy="79315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  <a:effectLst>
              <a:softEdge rad="63500"/>
            </a:effectLst>
          </p:spPr>
        </p:pic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5050"/>
          </a:xfrm>
          <a:noFill/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70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Dartmouth Health ORO - SYNERGY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 dirty="0">
                <a:cs typeface="Calibri" panose="020F0502020204030204" pitchFamily="34" charset="0"/>
              </a:rPr>
              <a:t>Research Informatics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0"/>
            <a:ext cx="12192000" cy="1038226"/>
            <a:chOff x="0" y="0"/>
            <a:chExt cx="12192000" cy="1038226"/>
          </a:xfrm>
          <a:solidFill>
            <a:schemeClr val="accent6">
              <a:lumMod val="50000"/>
            </a:schemeClr>
          </a:solidFill>
        </p:grpSpPr>
        <p:sp>
          <p:nvSpPr>
            <p:cNvPr id="14" name="Rectangle 13"/>
            <p:cNvSpPr/>
            <p:nvPr userDrawn="1"/>
          </p:nvSpPr>
          <p:spPr>
            <a:xfrm>
              <a:off x="0" y="0"/>
              <a:ext cx="12192000" cy="1038226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6449" y="121248"/>
              <a:ext cx="2288810" cy="79315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  <a:effectLst>
              <a:softEdge rad="63500"/>
            </a:effectLst>
          </p:spPr>
        </p:pic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5050"/>
          </a:xfrm>
          <a:noFill/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58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Dartmouth Health ORO - SYNERGY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 dirty="0">
                <a:cs typeface="Calibri" panose="020F0502020204030204" pitchFamily="34" charset="0"/>
              </a:rPr>
              <a:t>Research Informatics</a:t>
            </a:r>
          </a:p>
        </p:txBody>
      </p:sp>
    </p:spTree>
    <p:extLst>
      <p:ext uri="{BB962C8B-B14F-4D97-AF65-F5344CB8AC3E}">
        <p14:creationId xmlns:p14="http://schemas.microsoft.com/office/powerpoint/2010/main" val="61019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i="1" dirty="0">
                <a:cs typeface="Calibri" panose="020F0502020204030204" pitchFamily="34" charset="0"/>
              </a:rPr>
              <a:t>Research Informatics</a:t>
            </a:r>
          </a:p>
        </p:txBody>
      </p:sp>
    </p:spTree>
    <p:extLst>
      <p:ext uri="{BB962C8B-B14F-4D97-AF65-F5344CB8AC3E}">
        <p14:creationId xmlns:p14="http://schemas.microsoft.com/office/powerpoint/2010/main" val="513252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tmp"/><Relationship Id="rId5" Type="http://schemas.openxmlformats.org/officeDocument/2006/relationships/image" Target="../media/image22.tmp"/><Relationship Id="rId4" Type="http://schemas.openxmlformats.org/officeDocument/2006/relationships/image" Target="../media/image21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tmp"/><Relationship Id="rId5" Type="http://schemas.openxmlformats.org/officeDocument/2006/relationships/image" Target="../media/image26.tm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dhsm.hitchcock.org/Portal/DHSM" TargetMode="External"/><Relationship Id="rId3" Type="http://schemas.openxmlformats.org/officeDocument/2006/relationships/hyperlink" Target="mailto:REDCap@hitchcock.org" TargetMode="External"/><Relationship Id="rId7" Type="http://schemas.openxmlformats.org/officeDocument/2006/relationships/hyperlink" Target="https://app.smartsheet.com/b/form/6724f9ab52734fe89aaf3c0c7a1c493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tsi.wakehealth.edu/service/data-and-design/redcap/redcap-training-modules" TargetMode="External"/><Relationship Id="rId5" Type="http://schemas.openxmlformats.org/officeDocument/2006/relationships/image" Target="../media/image34.png"/><Relationship Id="rId4" Type="http://schemas.openxmlformats.org/officeDocument/2006/relationships/hyperlink" Target="https://dhvideo.webex.com/dhvideo/j.php?MTID=m346f02dc093f121606df6bb85d0607af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mp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3.tmp"/><Relationship Id="rId4" Type="http://schemas.openxmlformats.org/officeDocument/2006/relationships/diagramLayout" Target="../diagrams/layout1.xml"/><Relationship Id="rId9" Type="http://schemas.openxmlformats.org/officeDocument/2006/relationships/image" Target="../media/image12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A6DB7-CDD9-34B7-7609-9C6EE0E39157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800" dirty="0"/>
              <a:t>SYNERGY/ Dartmouth Health Office of Research Operations (ORO)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75A172-0BB3-4FD4-9E71-B619F07364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347" y="1775675"/>
            <a:ext cx="3844495" cy="11866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B08FA0-FA3E-1003-9E3D-12B9980822BA}"/>
              </a:ext>
            </a:extLst>
          </p:cNvPr>
          <p:cNvSpPr txBox="1"/>
          <p:nvPr/>
        </p:nvSpPr>
        <p:spPr>
          <a:xfrm>
            <a:off x="3133065" y="5006794"/>
            <a:ext cx="6183049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Dartmouth Health, Research Informatics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E6BD8A-D425-A9BA-70D9-FC0E7D526ED7}"/>
              </a:ext>
            </a:extLst>
          </p:cNvPr>
          <p:cNvSpPr txBox="1"/>
          <p:nvPr/>
        </p:nvSpPr>
        <p:spPr>
          <a:xfrm>
            <a:off x="737184" y="5917832"/>
            <a:ext cx="2395881" cy="352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Abel Alemayehu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153D88-154E-2E72-6DAF-C2A1891C9F21}"/>
              </a:ext>
            </a:extLst>
          </p:cNvPr>
          <p:cNvSpPr txBox="1"/>
          <p:nvPr/>
        </p:nvSpPr>
        <p:spPr>
          <a:xfrm>
            <a:off x="1935124" y="3375558"/>
            <a:ext cx="90589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Virtual Basics Training</a:t>
            </a:r>
          </a:p>
        </p:txBody>
      </p:sp>
    </p:spTree>
    <p:extLst>
      <p:ext uri="{BB962C8B-B14F-4D97-AF65-F5344CB8AC3E}">
        <p14:creationId xmlns:p14="http://schemas.microsoft.com/office/powerpoint/2010/main" val="358514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6662D-6838-9013-C9A7-314F46220F3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Branching Logic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F14D39-A728-B8B8-1611-146D92CFE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E0873E-0E73-777F-8683-94ADCD62E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pic>
        <p:nvPicPr>
          <p:cNvPr id="6" name="Picture 5" descr="Screen Clipping">
            <a:extLst>
              <a:ext uri="{FF2B5EF4-FFF2-40B4-BE49-F238E27FC236}">
                <a16:creationId xmlns:a16="http://schemas.microsoft.com/office/drawing/2014/main" id="{B03D4263-EDCD-C7FE-D337-716434F30F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6"/>
          <a:stretch/>
        </p:blipFill>
        <p:spPr>
          <a:xfrm>
            <a:off x="2306300" y="1328261"/>
            <a:ext cx="7579404" cy="2504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C561EA-88CC-EB88-6D52-48EB2F76CA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567" y="4607155"/>
            <a:ext cx="5317833" cy="15106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Screen Clipping">
            <a:extLst>
              <a:ext uri="{FF2B5EF4-FFF2-40B4-BE49-F238E27FC236}">
                <a16:creationId xmlns:a16="http://schemas.microsoft.com/office/drawing/2014/main" id="{5CAD6C46-A05C-FC8C-A65A-0A36A4E49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310" y="4607155"/>
            <a:ext cx="5722955" cy="15106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4656DC3-C02F-85B4-3D70-7E417A502855}"/>
              </a:ext>
            </a:extLst>
          </p:cNvPr>
          <p:cNvSpPr txBox="1">
            <a:spLocks/>
          </p:cNvSpPr>
          <p:nvPr/>
        </p:nvSpPr>
        <p:spPr>
          <a:xfrm>
            <a:off x="168568" y="4071380"/>
            <a:ext cx="5173275" cy="5010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Option 1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9C160C2-9095-CE06-46B4-676043167AA4}"/>
              </a:ext>
            </a:extLst>
          </p:cNvPr>
          <p:cNvSpPr txBox="1">
            <a:spLocks/>
          </p:cNvSpPr>
          <p:nvPr/>
        </p:nvSpPr>
        <p:spPr>
          <a:xfrm>
            <a:off x="6295311" y="4071380"/>
            <a:ext cx="5183188" cy="5010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Option 2</a:t>
            </a:r>
          </a:p>
        </p:txBody>
      </p:sp>
    </p:spTree>
    <p:extLst>
      <p:ext uri="{BB962C8B-B14F-4D97-AF65-F5344CB8AC3E}">
        <p14:creationId xmlns:p14="http://schemas.microsoft.com/office/powerpoint/2010/main" val="2922955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4633F9-55CC-D75C-CD68-A3A9BE6A0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34DCE2-C089-2138-576B-49B87C7F7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5716AFB5-7CD2-2D2D-8EDE-EDE0574E2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5050"/>
          </a:xfrm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Add/Edit Records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51A5DF77-06BE-68D5-F4E8-7687390B9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3975"/>
            <a:ext cx="10515600" cy="4852988"/>
          </a:xfrm>
        </p:spPr>
        <p:txBody>
          <a:bodyPr>
            <a:normAutofit/>
          </a:bodyPr>
          <a:lstStyle/>
          <a:p>
            <a:r>
              <a:rPr lang="en-US" sz="2600" dirty="0"/>
              <a:t>Select an existing record from the dropdown list or the look-ahead text box</a:t>
            </a:r>
          </a:p>
          <a:p>
            <a:endParaRPr lang="en-US" sz="2600" dirty="0"/>
          </a:p>
          <a:p>
            <a:endParaRPr lang="en-US" sz="2600" dirty="0"/>
          </a:p>
          <a:p>
            <a:endParaRPr lang="en-US" sz="2600" dirty="0"/>
          </a:p>
          <a:p>
            <a:endParaRPr lang="en-US" sz="2600" dirty="0"/>
          </a:p>
          <a:p>
            <a:endParaRPr lang="en-US" sz="2600" dirty="0"/>
          </a:p>
          <a:p>
            <a:r>
              <a:rPr lang="en-US" sz="2600" dirty="0"/>
              <a:t>Use the data search to find existing records based on fields other than the unique Record ID</a:t>
            </a:r>
          </a:p>
          <a:p>
            <a:pPr marL="0" indent="0">
              <a:buNone/>
            </a:pPr>
            <a:endParaRPr lang="en-US" sz="2600" dirty="0"/>
          </a:p>
        </p:txBody>
      </p:sp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E1D7BB1F-B344-149D-EF94-C1FFEB4888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" t="2189" r="1781" b="62843"/>
          <a:stretch/>
        </p:blipFill>
        <p:spPr>
          <a:xfrm>
            <a:off x="4206240" y="2026920"/>
            <a:ext cx="5135880" cy="8495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Screen Clipping">
            <a:extLst>
              <a:ext uri="{FF2B5EF4-FFF2-40B4-BE49-F238E27FC236}">
                <a16:creationId xmlns:a16="http://schemas.microsoft.com/office/drawing/2014/main" id="{E669AC83-447F-1F0E-E831-2D2963AB5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860" y="2334451"/>
            <a:ext cx="1699260" cy="2055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Screen Clipping">
            <a:extLst>
              <a:ext uri="{FF2B5EF4-FFF2-40B4-BE49-F238E27FC236}">
                <a16:creationId xmlns:a16="http://schemas.microsoft.com/office/drawing/2014/main" id="{CF4FF26C-D3F8-1603-4C30-9D90F15BA5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479" y="3384279"/>
            <a:ext cx="1782022" cy="210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Screen Clipping">
            <a:extLst>
              <a:ext uri="{FF2B5EF4-FFF2-40B4-BE49-F238E27FC236}">
                <a16:creationId xmlns:a16="http://schemas.microsoft.com/office/drawing/2014/main" id="{EA7ABD39-5620-F47A-C8BA-ACC8D5C9EF7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4522" r="412" b="3610"/>
          <a:stretch/>
        </p:blipFill>
        <p:spPr>
          <a:xfrm>
            <a:off x="4206240" y="3055852"/>
            <a:ext cx="5135880" cy="837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Screen Clipping">
            <a:extLst>
              <a:ext uri="{FF2B5EF4-FFF2-40B4-BE49-F238E27FC236}">
                <a16:creationId xmlns:a16="http://schemas.microsoft.com/office/drawing/2014/main" id="{FBF777F2-A4CB-934A-36A9-75B9888E30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" t="48471" r="864" b="1650"/>
          <a:stretch/>
        </p:blipFill>
        <p:spPr>
          <a:xfrm>
            <a:off x="3607067" y="4890923"/>
            <a:ext cx="5882640" cy="13893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9979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35105B-C92E-A271-2C92-AFFDA5189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AE3FDC-9F4F-0849-ED24-069CD15B6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ED926D8-C4B0-77E3-1C61-FA326D64A5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23975"/>
            <a:ext cx="5181600" cy="4810125"/>
          </a:xfrm>
        </p:spPr>
        <p:txBody>
          <a:bodyPr/>
          <a:lstStyle/>
          <a:p>
            <a:r>
              <a:rPr lang="en-US" sz="2400" dirty="0"/>
              <a:t>Each page in a REDCap project is called a “form.” </a:t>
            </a:r>
          </a:p>
          <a:p>
            <a:r>
              <a:rPr lang="en-US" sz="2400" dirty="0"/>
              <a:t>You can navigate between forms in different ways</a:t>
            </a:r>
          </a:p>
          <a:p>
            <a:pPr lvl="1"/>
            <a:r>
              <a:rPr lang="en-US" dirty="0"/>
              <a:t>Using the menu of save options</a:t>
            </a:r>
          </a:p>
          <a:p>
            <a:pPr lvl="1"/>
            <a:r>
              <a:rPr lang="en-US" dirty="0"/>
              <a:t>Using the “Data Collection Instruments” section in the left-hand navigation menu</a:t>
            </a:r>
          </a:p>
          <a:p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86FEB03-A190-508D-1E52-46A155E92198}"/>
              </a:ext>
            </a:extLst>
          </p:cNvPr>
          <p:cNvSpPr txBox="1">
            <a:spLocks/>
          </p:cNvSpPr>
          <p:nvPr/>
        </p:nvSpPr>
        <p:spPr>
          <a:xfrm>
            <a:off x="6172200" y="1323975"/>
            <a:ext cx="5181600" cy="4810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600" dirty="0"/>
              <a:t>At the end of each form, there is a Form Status variable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Options</a:t>
            </a:r>
            <a:r>
              <a:rPr lang="en-US" sz="2200" dirty="0"/>
              <a:t>: Incomplete, Complete, Unverified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600" dirty="0"/>
              <a:t>This is a built-in REDCap feature that cannot be changed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600" dirty="0"/>
              <a:t>Response to this question dictates the colored status bubbles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7465F735-E6C5-6AA2-0DC2-AC8F383AA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5050"/>
          </a:xfrm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Data Entry Notes</a:t>
            </a:r>
          </a:p>
        </p:txBody>
      </p:sp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DE687F76-0E9E-49FF-5266-2583B1AD3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03" y="5032765"/>
            <a:ext cx="2800331" cy="7279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ight Arrow 7">
            <a:extLst>
              <a:ext uri="{FF2B5EF4-FFF2-40B4-BE49-F238E27FC236}">
                <a16:creationId xmlns:a16="http://schemas.microsoft.com/office/drawing/2014/main" id="{91A1C5D3-A9BC-C6AD-EB67-0752E2DB55CE}"/>
              </a:ext>
            </a:extLst>
          </p:cNvPr>
          <p:cNvSpPr/>
          <p:nvPr/>
        </p:nvSpPr>
        <p:spPr>
          <a:xfrm>
            <a:off x="8403043" y="5264742"/>
            <a:ext cx="417786" cy="2680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E1975D-6373-D199-98EE-FD264234393E}"/>
              </a:ext>
            </a:extLst>
          </p:cNvPr>
          <p:cNvPicPr/>
          <p:nvPr/>
        </p:nvPicPr>
        <p:blipFill rotWithShape="1">
          <a:blip r:embed="rId4"/>
          <a:srcRect l="318" t="46941" r="88099" b="33258"/>
          <a:stretch/>
        </p:blipFill>
        <p:spPr bwMode="auto">
          <a:xfrm>
            <a:off x="6172200" y="4820674"/>
            <a:ext cx="2078443" cy="11076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 descr="Screen Clipping">
            <a:extLst>
              <a:ext uri="{FF2B5EF4-FFF2-40B4-BE49-F238E27FC236}">
                <a16:creationId xmlns:a16="http://schemas.microsoft.com/office/drawing/2014/main" id="{09B6B158-0266-4086-AE73-EFE6A52072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2"/>
          <a:stretch/>
        </p:blipFill>
        <p:spPr>
          <a:xfrm>
            <a:off x="838200" y="4604253"/>
            <a:ext cx="1740794" cy="15228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Screen Clipping">
            <a:extLst>
              <a:ext uri="{FF2B5EF4-FFF2-40B4-BE49-F238E27FC236}">
                <a16:creationId xmlns:a16="http://schemas.microsoft.com/office/drawing/2014/main" id="{A3D35358-D5EC-4E78-D128-01E0B75EB8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690" y="4953638"/>
            <a:ext cx="2559764" cy="785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7321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9069F-4045-467A-18C3-B61D555CA88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Survey Distribution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E33E6B-6425-6192-0539-0DED6334A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853E7F-B730-0BF3-1048-166FB0D84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B04594-F961-4046-2833-FA6B859192C5}"/>
              </a:ext>
            </a:extLst>
          </p:cNvPr>
          <p:cNvSpPr/>
          <p:nvPr/>
        </p:nvSpPr>
        <p:spPr>
          <a:xfrm>
            <a:off x="4983060" y="1155701"/>
            <a:ext cx="5657301" cy="5518249"/>
          </a:xfrm>
          <a:prstGeom prst="ellipse">
            <a:avLst/>
          </a:prstGeom>
          <a:solidFill>
            <a:srgbClr val="E1E1E1">
              <a:alpha val="49804"/>
            </a:srgbClr>
          </a:solidFill>
          <a:ln>
            <a:solidFill>
              <a:srgbClr val="3441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C71C4F9-F38F-8DD1-2A87-B8297947EFF5}"/>
              </a:ext>
            </a:extLst>
          </p:cNvPr>
          <p:cNvSpPr/>
          <p:nvPr/>
        </p:nvSpPr>
        <p:spPr>
          <a:xfrm>
            <a:off x="1549401" y="1155701"/>
            <a:ext cx="5657301" cy="5518249"/>
          </a:xfrm>
          <a:prstGeom prst="ellipse">
            <a:avLst/>
          </a:prstGeom>
          <a:solidFill>
            <a:srgbClr val="E1E1E1">
              <a:alpha val="49804"/>
            </a:srgbClr>
          </a:solidFill>
          <a:ln>
            <a:solidFill>
              <a:srgbClr val="3441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039DC4-1E91-5F3C-5BC3-F548E6FA7920}"/>
              </a:ext>
            </a:extLst>
          </p:cNvPr>
          <p:cNvSpPr txBox="1"/>
          <p:nvPr/>
        </p:nvSpPr>
        <p:spPr>
          <a:xfrm>
            <a:off x="5176850" y="3114669"/>
            <a:ext cx="183830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/>
              <a:t>A link that does not require the respondent to login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434CDD-7520-3E37-6CEA-61EEFBCF774C}"/>
              </a:ext>
            </a:extLst>
          </p:cNvPr>
          <p:cNvSpPr txBox="1"/>
          <p:nvPr/>
        </p:nvSpPr>
        <p:spPr>
          <a:xfrm>
            <a:off x="7253837" y="2147770"/>
            <a:ext cx="3105698" cy="369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344153"/>
              </a:buClr>
              <a:buFont typeface="Wingdings" panose="05000000000000000000" pitchFamily="2" charset="2"/>
              <a:buChar char="§"/>
            </a:pPr>
            <a:r>
              <a:rPr lang="en-US" sz="2601"/>
              <a:t>Specific to an email address or record id</a:t>
            </a:r>
          </a:p>
          <a:p>
            <a:pPr marL="457200" indent="-457200">
              <a:buClr>
                <a:srgbClr val="344153"/>
              </a:buClr>
              <a:buFont typeface="Wingdings" panose="05000000000000000000" pitchFamily="2" charset="2"/>
              <a:buChar char="§"/>
            </a:pPr>
            <a:r>
              <a:rPr lang="en-US" sz="2600"/>
              <a:t>Can be distributed using various email functionalities</a:t>
            </a:r>
            <a:endParaRPr lang="en-US" sz="2600">
              <a:cs typeface="Calibri" panose="020F0502020204030204"/>
            </a:endParaRPr>
          </a:p>
          <a:p>
            <a:pPr marL="457200" indent="-457200">
              <a:buClr>
                <a:srgbClr val="344153"/>
              </a:buClr>
              <a:buFont typeface="Wingdings" panose="05000000000000000000" pitchFamily="2" charset="2"/>
              <a:buChar char="§"/>
            </a:pPr>
            <a:r>
              <a:rPr lang="en-US" sz="2600"/>
              <a:t>Can be anonymous</a:t>
            </a:r>
            <a:endParaRPr lang="en-US" sz="2400">
              <a:cs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E391CF-D8C8-F929-A6EE-FE4E0F634A24}"/>
              </a:ext>
            </a:extLst>
          </p:cNvPr>
          <p:cNvSpPr txBox="1"/>
          <p:nvPr/>
        </p:nvSpPr>
        <p:spPr>
          <a:xfrm>
            <a:off x="2158667" y="2147770"/>
            <a:ext cx="3198244" cy="4094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344153"/>
              </a:buClr>
              <a:buFont typeface="Wingdings" panose="05000000000000000000" pitchFamily="2" charset="2"/>
              <a:buChar char="§"/>
            </a:pPr>
            <a:r>
              <a:rPr lang="en-US" sz="2601"/>
              <a:t>Static URL that can be posted on a website </a:t>
            </a:r>
          </a:p>
          <a:p>
            <a:pPr marL="457200" indent="-457200">
              <a:buClr>
                <a:srgbClr val="344153"/>
              </a:buClr>
              <a:buFont typeface="Wingdings" panose="05000000000000000000" pitchFamily="2" charset="2"/>
              <a:buChar char="§"/>
            </a:pPr>
            <a:r>
              <a:rPr lang="en-US" sz="2601"/>
              <a:t>Cannot limit the number of times one takes the survey</a:t>
            </a:r>
          </a:p>
          <a:p>
            <a:pPr marL="457200" indent="-457200">
              <a:buClr>
                <a:srgbClr val="344153"/>
              </a:buClr>
              <a:buFont typeface="Wingdings" panose="05000000000000000000" pitchFamily="2" charset="2"/>
              <a:buChar char="§"/>
            </a:pPr>
            <a:r>
              <a:rPr lang="en-US" sz="2601"/>
              <a:t>Used for Anonymous Surveys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86C8DD-1EF8-CA5D-6F24-2D1375114096}"/>
              </a:ext>
            </a:extLst>
          </p:cNvPr>
          <p:cNvSpPr txBox="1"/>
          <p:nvPr/>
        </p:nvSpPr>
        <p:spPr>
          <a:xfrm>
            <a:off x="2688245" y="1566193"/>
            <a:ext cx="3294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Public Link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FB4627-2EAC-035C-62E9-DE93E6CC8A4D}"/>
              </a:ext>
            </a:extLst>
          </p:cNvPr>
          <p:cNvSpPr txBox="1"/>
          <p:nvPr/>
        </p:nvSpPr>
        <p:spPr>
          <a:xfrm>
            <a:off x="7015151" y="1583586"/>
            <a:ext cx="2150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Unique Link</a:t>
            </a:r>
          </a:p>
        </p:txBody>
      </p:sp>
    </p:spTree>
    <p:extLst>
      <p:ext uri="{BB962C8B-B14F-4D97-AF65-F5344CB8AC3E}">
        <p14:creationId xmlns:p14="http://schemas.microsoft.com/office/powerpoint/2010/main" val="3226898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CAC900-7059-4AF6-5945-7A080BDA1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11ED0A-F946-B68B-BE9B-DEB6076A0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7A171D73-8073-252D-4BF8-12C42800E7EA}"/>
              </a:ext>
            </a:extLst>
          </p:cNvPr>
          <p:cNvSpPr txBox="1">
            <a:spLocks/>
          </p:cNvSpPr>
          <p:nvPr/>
        </p:nvSpPr>
        <p:spPr>
          <a:xfrm>
            <a:off x="836610" y="1510225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D8B00"/>
              </a:buClr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A71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14003"/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C9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Record Status Dashboard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2E67923-63AA-B928-6D54-46B36AF1DA98}"/>
              </a:ext>
            </a:extLst>
          </p:cNvPr>
          <p:cNvSpPr txBox="1">
            <a:spLocks/>
          </p:cNvSpPr>
          <p:nvPr/>
        </p:nvSpPr>
        <p:spPr>
          <a:xfrm>
            <a:off x="6172202" y="1510225"/>
            <a:ext cx="5183188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Record Home Page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3FB4554E-2083-534E-3B3F-7B30DF527EE3}"/>
              </a:ext>
            </a:extLst>
          </p:cNvPr>
          <p:cNvSpPr txBox="1">
            <a:spLocks/>
          </p:cNvSpPr>
          <p:nvPr/>
        </p:nvSpPr>
        <p:spPr>
          <a:xfrm>
            <a:off x="838200" y="2171699"/>
            <a:ext cx="5181600" cy="39624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Provides snapshot of each record in the project</a:t>
            </a:r>
          </a:p>
          <a:p>
            <a:r>
              <a:rPr lang="en-US"/>
              <a:t>Shows the status of each form for each record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891EF489-86DC-573F-1EB0-55797646FDFA}"/>
              </a:ext>
            </a:extLst>
          </p:cNvPr>
          <p:cNvSpPr txBox="1">
            <a:spLocks/>
          </p:cNvSpPr>
          <p:nvPr/>
        </p:nvSpPr>
        <p:spPr>
          <a:xfrm>
            <a:off x="6172994" y="2171699"/>
            <a:ext cx="5181600" cy="39624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Record-level information and actions</a:t>
            </a:r>
          </a:p>
          <a:p>
            <a:r>
              <a:rPr lang="en-US" dirty="0"/>
              <a:t>Details on multiple instances of repeating forms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678725ED-2E3E-0386-A06E-7AAA851D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5050"/>
          </a:xfrm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Records Management</a:t>
            </a:r>
          </a:p>
        </p:txBody>
      </p:sp>
      <p:pic>
        <p:nvPicPr>
          <p:cNvPr id="11" name="Picture 10" descr="Screen Clipping">
            <a:extLst>
              <a:ext uri="{FF2B5EF4-FFF2-40B4-BE49-F238E27FC236}">
                <a16:creationId xmlns:a16="http://schemas.microsoft.com/office/drawing/2014/main" id="{2A5D9151-ADF6-D667-5114-CEEF442FE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486" y="4293190"/>
            <a:ext cx="2533849" cy="1372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Screen Clipping">
            <a:extLst>
              <a:ext uri="{FF2B5EF4-FFF2-40B4-BE49-F238E27FC236}">
                <a16:creationId xmlns:a16="http://schemas.microsoft.com/office/drawing/2014/main" id="{2F03BB10-8AAA-EBC8-BBDC-9198EEC9F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529" y="3713405"/>
            <a:ext cx="2554425" cy="2531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DA584B2-CE0E-99AD-67FD-F3D839235E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840" y="4096851"/>
            <a:ext cx="4940940" cy="2434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E710E5-B28E-A759-0B23-9B38E78BD3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9909" y="5528101"/>
            <a:ext cx="2848371" cy="8282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2858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9F02F-08F1-18D6-1892-8E046BC7574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Adding Users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CE41A8-D2E4-B639-3E1F-9E37F91CE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E8F1C-949D-7B11-4CF5-1191CC8D0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D031BF28-327A-52D7-E51D-A5D63064E2B1}"/>
              </a:ext>
            </a:extLst>
          </p:cNvPr>
          <p:cNvSpPr txBox="1">
            <a:spLocks/>
          </p:cNvSpPr>
          <p:nvPr/>
        </p:nvSpPr>
        <p:spPr>
          <a:xfrm>
            <a:off x="1611282" y="1667588"/>
            <a:ext cx="2989812" cy="497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D8B00"/>
              </a:buClr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A71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14003"/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C9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Feature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17C36EC-41C2-FE8F-7638-CD15F387D12F}"/>
              </a:ext>
            </a:extLst>
          </p:cNvPr>
          <p:cNvSpPr txBox="1">
            <a:spLocks/>
          </p:cNvSpPr>
          <p:nvPr/>
        </p:nvSpPr>
        <p:spPr>
          <a:xfrm>
            <a:off x="7509349" y="1857709"/>
            <a:ext cx="3400427" cy="4975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Form Level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4D454E17-9234-6671-60E5-5947ED0D8B55}"/>
              </a:ext>
            </a:extLst>
          </p:cNvPr>
          <p:cNvSpPr/>
          <p:nvPr/>
        </p:nvSpPr>
        <p:spPr>
          <a:xfrm rot="16200000">
            <a:off x="5847207" y="94111"/>
            <a:ext cx="497586" cy="3644540"/>
          </a:xfrm>
          <a:prstGeom prst="rightBrace">
            <a:avLst>
              <a:gd name="adj1" fmla="val 8333"/>
              <a:gd name="adj2" fmla="val 49416"/>
            </a:avLst>
          </a:prstGeom>
          <a:ln w="28575"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084237DA-B2CC-7F43-C683-00E0EB571415}"/>
              </a:ext>
            </a:extLst>
          </p:cNvPr>
          <p:cNvSpPr txBox="1">
            <a:spLocks/>
          </p:cNvSpPr>
          <p:nvPr/>
        </p:nvSpPr>
        <p:spPr>
          <a:xfrm>
            <a:off x="4601094" y="1145222"/>
            <a:ext cx="2989812" cy="49758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1" rIns="91440" bIns="45721" rtlCol="0" anchor="b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/>
              <a:t>User Rights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5CD752-1603-01D5-9956-2FB3F7A4E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871" y="2336245"/>
            <a:ext cx="3038781" cy="392151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591156-A268-8BD6-AAB8-FF27ACB50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357369"/>
            <a:ext cx="5450327" cy="199845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77620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3B811-605B-603F-2F48-69F95229B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REDCap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CFB1E-9E82-909C-1EC2-05386F004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895" y="4472007"/>
            <a:ext cx="4856769" cy="16010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i="0" u="sng" dirty="0">
                <a:solidFill>
                  <a:srgbClr val="236FA1"/>
                </a:solidFill>
                <a:effectLst/>
                <a:hlinkClick r:id="rId3"/>
              </a:rPr>
              <a:t>REDCap@hitchcock.org</a:t>
            </a:r>
            <a:endParaRPr lang="en-US" sz="2000" b="1" i="0" u="sng" dirty="0">
              <a:solidFill>
                <a:srgbClr val="236FA1"/>
              </a:solidFill>
              <a:effectLst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  <a:hlinkClick r:id="rId4"/>
              </a:rPr>
              <a:t>REDCap Office Hours </a:t>
            </a:r>
            <a:r>
              <a:rPr lang="en-US" sz="2000" b="1" dirty="0">
                <a:solidFill>
                  <a:srgbClr val="000000"/>
                </a:solidFill>
              </a:rPr>
              <a:t>every Wednesday morning from 8 - 9:30 am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CD1490-041A-06EA-7B0E-E3CDF90A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C6D6A7-BA07-8119-15B6-81991BE31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pic>
        <p:nvPicPr>
          <p:cNvPr id="8" name="Picture 4" descr="Image result for helpful">
            <a:extLst>
              <a:ext uri="{FF2B5EF4-FFF2-40B4-BE49-F238E27FC236}">
                <a16:creationId xmlns:a16="http://schemas.microsoft.com/office/drawing/2014/main" id="{A43B56C8-1B6F-5636-D640-EB94EB22F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338" y="1349581"/>
            <a:ext cx="5071320" cy="26872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1A96B01-482B-4AF0-61D0-13106240D35C}"/>
              </a:ext>
            </a:extLst>
          </p:cNvPr>
          <p:cNvSpPr txBox="1">
            <a:spLocks/>
          </p:cNvSpPr>
          <p:nvPr/>
        </p:nvSpPr>
        <p:spPr>
          <a:xfrm>
            <a:off x="509336" y="4472007"/>
            <a:ext cx="5586662" cy="1597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D8B00"/>
              </a:buClr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A71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14003"/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C9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hlinkClick r:id="rId6"/>
              </a:rPr>
              <a:t>Vanderbilt Training Modules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>
                <a:hlinkClick r:id="rId7"/>
              </a:rPr>
              <a:t>REDCap Individual Consult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>
                <a:hlinkClick r:id="rId8"/>
              </a:rPr>
              <a:t>DHSM Dartmouth Hitchcock Service Management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512159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FF1EC3-CA2E-7A0C-99B9-FE682CEF3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B40F62-CABC-484D-35C7-E7FE01406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pic>
        <p:nvPicPr>
          <p:cNvPr id="6" name="Picture 6" descr="Google Tests Q&amp;A Videos in Search Results for Universities - Search Engine  Journal">
            <a:extLst>
              <a:ext uri="{FF2B5EF4-FFF2-40B4-BE49-F238E27FC236}">
                <a16:creationId xmlns:a16="http://schemas.microsoft.com/office/drawing/2014/main" id="{2F57023C-24D4-9F3F-B2AA-F95B8DC3DE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23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032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2BE29-FC34-B1DD-CA57-3B7EA45CF90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dirty="0"/>
              <a:t>Current DH Database Infrastructure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D0E58A-245B-73DF-A8C5-F12FD5604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A20F48-BEF6-E7BC-403E-9E948BC6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B66DE9E-32D2-F329-7147-4794A1749D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679890"/>
              </p:ext>
            </p:extLst>
          </p:nvPr>
        </p:nvGraphicFramePr>
        <p:xfrm>
          <a:off x="2235803" y="2786978"/>
          <a:ext cx="7720394" cy="338328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793503">
                  <a:extLst>
                    <a:ext uri="{9D8B030D-6E8A-4147-A177-3AD203B41FA5}">
                      <a16:colId xmlns:a16="http://schemas.microsoft.com/office/drawing/2014/main" val="1719560134"/>
                    </a:ext>
                  </a:extLst>
                </a:gridCol>
                <a:gridCol w="2924581">
                  <a:extLst>
                    <a:ext uri="{9D8B030D-6E8A-4147-A177-3AD203B41FA5}">
                      <a16:colId xmlns:a16="http://schemas.microsoft.com/office/drawing/2014/main" val="1581683501"/>
                    </a:ext>
                  </a:extLst>
                </a:gridCol>
                <a:gridCol w="3002310">
                  <a:extLst>
                    <a:ext uri="{9D8B030D-6E8A-4147-A177-3AD203B41FA5}">
                      <a16:colId xmlns:a16="http://schemas.microsoft.com/office/drawing/2014/main" val="3914237958"/>
                    </a:ext>
                  </a:extLst>
                </a:gridCol>
              </a:tblGrid>
              <a:tr h="279425">
                <a:tc>
                  <a:txBody>
                    <a:bodyPr/>
                    <a:lstStyle/>
                    <a:p>
                      <a:r>
                        <a:rPr lang="en-US" sz="1400" dirty="0"/>
                        <a:t>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DH </a:t>
                      </a:r>
                      <a:r>
                        <a:rPr lang="en-US" sz="1400" dirty="0" err="1"/>
                        <a:t>REDCap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Advarra EDC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621893"/>
                  </a:ext>
                </a:extLst>
              </a:tr>
              <a:tr h="279425">
                <a:tc>
                  <a:txBody>
                    <a:bodyPr/>
                    <a:lstStyle/>
                    <a:p>
                      <a:r>
                        <a:rPr lang="en-US" sz="1400" dirty="0"/>
                        <a:t>Where hosted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DH AI (inside firewall)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Advarra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74980"/>
                  </a:ext>
                </a:extLst>
              </a:tr>
              <a:tr h="279425">
                <a:tc>
                  <a:txBody>
                    <a:bodyPr/>
                    <a:lstStyle/>
                    <a:p>
                      <a:r>
                        <a:rPr lang="en-US" sz="1400" dirty="0"/>
                        <a:t>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SYNERGY/ Robyn Mosher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Support Analyst/ Allison Eagen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809754"/>
                  </a:ext>
                </a:extLst>
              </a:tr>
              <a:tr h="279425">
                <a:tc>
                  <a:txBody>
                    <a:bodyPr/>
                    <a:lstStyle/>
                    <a:p>
                      <a:r>
                        <a:rPr lang="en-US" sz="1400" dirty="0"/>
                        <a:t>Allows PHI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8445052"/>
                  </a:ext>
                </a:extLst>
              </a:tr>
              <a:tr h="390429">
                <a:tc>
                  <a:txBody>
                    <a:bodyPr/>
                    <a:lstStyle/>
                    <a:p>
                      <a:r>
                        <a:rPr lang="en-US" sz="1400" dirty="0"/>
                        <a:t>Validated (21 CFR Part 11 compliant)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866314"/>
                  </a:ext>
                </a:extLst>
              </a:tr>
              <a:tr h="279425">
                <a:tc>
                  <a:txBody>
                    <a:bodyPr/>
                    <a:lstStyle/>
                    <a:p>
                      <a:r>
                        <a:rPr lang="en-US" sz="1400" dirty="0"/>
                        <a:t>Cost to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90477"/>
                  </a:ext>
                </a:extLst>
              </a:tr>
              <a:tr h="279425">
                <a:tc>
                  <a:txBody>
                    <a:bodyPr/>
                    <a:lstStyle/>
                    <a:p>
                      <a:r>
                        <a:rPr lang="en-US" sz="1400" dirty="0"/>
                        <a:t>Cost to ORO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license fee / support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$107K/year license / support staff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698248"/>
                  </a:ext>
                </a:extLst>
              </a:tr>
              <a:tr h="390429">
                <a:tc>
                  <a:txBody>
                    <a:bodyPr/>
                    <a:lstStyle/>
                    <a:p>
                      <a:r>
                        <a:rPr lang="en-US" sz="1400" dirty="0"/>
                        <a:t>Study team builds the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 (some guidance)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(strong guidance)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771491"/>
                  </a:ext>
                </a:extLst>
              </a:tr>
              <a:tr h="390429">
                <a:tc>
                  <a:txBody>
                    <a:bodyPr/>
                    <a:lstStyle/>
                    <a:p>
                      <a:r>
                        <a:rPr lang="en-US" sz="1400" dirty="0"/>
                        <a:t>Supports multi-center studies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422297"/>
                  </a:ext>
                </a:extLst>
              </a:tr>
            </a:tbl>
          </a:graphicData>
        </a:graphic>
      </p:graphicFrame>
      <p:sp>
        <p:nvSpPr>
          <p:cNvPr id="7" name="Can 4">
            <a:extLst>
              <a:ext uri="{FF2B5EF4-FFF2-40B4-BE49-F238E27FC236}">
                <a16:creationId xmlns:a16="http://schemas.microsoft.com/office/drawing/2014/main" id="{76B81371-B9EE-5FC1-C2DE-6F9434D2C61A}"/>
              </a:ext>
            </a:extLst>
          </p:cNvPr>
          <p:cNvSpPr/>
          <p:nvPr/>
        </p:nvSpPr>
        <p:spPr>
          <a:xfrm>
            <a:off x="7284632" y="1312427"/>
            <a:ext cx="1807870" cy="1350054"/>
          </a:xfrm>
          <a:prstGeom prst="ca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Advarra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EDC</a:t>
            </a:r>
          </a:p>
        </p:txBody>
      </p:sp>
      <p:sp>
        <p:nvSpPr>
          <p:cNvPr id="8" name="Can 3">
            <a:extLst>
              <a:ext uri="{FF2B5EF4-FFF2-40B4-BE49-F238E27FC236}">
                <a16:creationId xmlns:a16="http://schemas.microsoft.com/office/drawing/2014/main" id="{8C4A1245-15D9-41E4-093E-4AD7E65800CE}"/>
              </a:ext>
            </a:extLst>
          </p:cNvPr>
          <p:cNvSpPr/>
          <p:nvPr/>
        </p:nvSpPr>
        <p:spPr>
          <a:xfrm>
            <a:off x="4106603" y="1312427"/>
            <a:ext cx="1807870" cy="1350054"/>
          </a:xfrm>
          <a:prstGeom prst="ca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DH </a:t>
            </a:r>
            <a:r>
              <a:rPr lang="en-US" sz="1400" b="1" dirty="0" err="1">
                <a:solidFill>
                  <a:schemeClr val="tx1"/>
                </a:solidFill>
              </a:rPr>
              <a:t>REDCap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311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F15B-C505-0E11-7C35-B4971D6B6E3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3600" dirty="0"/>
              <a:t>Infrastructure Transition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3401D7-17E2-A9DB-DEED-1C1221FA4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CB36B-336D-67D3-6D20-638257C0A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pic>
        <p:nvPicPr>
          <p:cNvPr id="27" name="Picture 26" descr="A close-up of a logo&#10;&#10;AI-generated content may be incorrect.">
            <a:extLst>
              <a:ext uri="{FF2B5EF4-FFF2-40B4-BE49-F238E27FC236}">
                <a16:creationId xmlns:a16="http://schemas.microsoft.com/office/drawing/2014/main" id="{33E93170-B254-31B9-82C9-8DEF48C106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298" y="1718275"/>
            <a:ext cx="3155950" cy="64135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A6AB736-3CFA-C714-53EC-B2DD1A56EF6B}"/>
              </a:ext>
            </a:extLst>
          </p:cNvPr>
          <p:cNvSpPr txBox="1"/>
          <p:nvPr/>
        </p:nvSpPr>
        <p:spPr>
          <a:xfrm>
            <a:off x="7428731" y="2437402"/>
            <a:ext cx="33625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Cavolini" panose="03000502040302020204" pitchFamily="66" charset="0"/>
              </a:rPr>
              <a:t>21 CFR part 11 compliant Vanderbilt-hosted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Cavolini" panose="03000502040302020204" pitchFamily="66" charset="0"/>
              </a:rPr>
              <a:t>Multi-entered investigator-initiated studies (all designs)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Cavolini" panose="03000502040302020204" pitchFamily="66" charset="0"/>
              </a:rPr>
              <a:t>First DH study active</a:t>
            </a:r>
          </a:p>
        </p:txBody>
      </p:sp>
      <p:pic>
        <p:nvPicPr>
          <p:cNvPr id="29" name="Picture 28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724DD6B0-F55A-4804-F208-8996D56C48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177" y="1744329"/>
            <a:ext cx="2273300" cy="5207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55CE270-1E40-738E-389B-5CBEC794D3A9}"/>
              </a:ext>
            </a:extLst>
          </p:cNvPr>
          <p:cNvSpPr txBox="1"/>
          <p:nvPr/>
        </p:nvSpPr>
        <p:spPr>
          <a:xfrm>
            <a:off x="3787535" y="3222232"/>
            <a:ext cx="33625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Cavolini" panose="03000502040302020204" pitchFamily="66" charset="0"/>
              </a:rPr>
              <a:t>21 CFR part 11 compliant locally hosted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Cavolini" panose="03000502040302020204" pitchFamily="66" charset="0"/>
              </a:rPr>
              <a:t>Single-site DH investigator-initiated studies (all designs)</a:t>
            </a:r>
          </a:p>
        </p:txBody>
      </p:sp>
      <p:sp>
        <p:nvSpPr>
          <p:cNvPr id="31" name="Curved Right Arrow 11">
            <a:extLst>
              <a:ext uri="{FF2B5EF4-FFF2-40B4-BE49-F238E27FC236}">
                <a16:creationId xmlns:a16="http://schemas.microsoft.com/office/drawing/2014/main" id="{5C34AC35-2F04-4FC7-1C6D-615CF424E01D}"/>
              </a:ext>
            </a:extLst>
          </p:cNvPr>
          <p:cNvSpPr/>
          <p:nvPr/>
        </p:nvSpPr>
        <p:spPr>
          <a:xfrm>
            <a:off x="3790409" y="2038950"/>
            <a:ext cx="562707" cy="767594"/>
          </a:xfrm>
          <a:prstGeom prst="curved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B2EC455-C84E-231A-9806-28A48EE1B0F5}"/>
              </a:ext>
            </a:extLst>
          </p:cNvPr>
          <p:cNvCxnSpPr>
            <a:cxnSpLocks/>
          </p:cNvCxnSpPr>
          <p:nvPr/>
        </p:nvCxnSpPr>
        <p:spPr>
          <a:xfrm>
            <a:off x="4925876" y="2329481"/>
            <a:ext cx="11183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A computer screen with a red hat on it&#10;&#10;AI-generated content may be incorrect.">
            <a:extLst>
              <a:ext uri="{FF2B5EF4-FFF2-40B4-BE49-F238E27FC236}">
                <a16:creationId xmlns:a16="http://schemas.microsoft.com/office/drawing/2014/main" id="{F1B056CC-F997-D9ED-AE7D-47BC188CDC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417" y="4196285"/>
            <a:ext cx="1438561" cy="1272160"/>
          </a:xfrm>
          <a:prstGeom prst="rect">
            <a:avLst/>
          </a:prstGeom>
        </p:spPr>
      </p:pic>
      <p:pic>
        <p:nvPicPr>
          <p:cNvPr id="35" name="Picture 34" descr="A red cylinder with white text&#10;&#10;AI-generated content may be incorrect.">
            <a:extLst>
              <a:ext uri="{FF2B5EF4-FFF2-40B4-BE49-F238E27FC236}">
                <a16:creationId xmlns:a16="http://schemas.microsoft.com/office/drawing/2014/main" id="{50173028-4855-A9EB-513C-2A25395474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876" y="4643859"/>
            <a:ext cx="1220876" cy="1248006"/>
          </a:xfrm>
          <a:prstGeom prst="rect">
            <a:avLst/>
          </a:prstGeom>
        </p:spPr>
      </p:pic>
      <p:pic>
        <p:nvPicPr>
          <p:cNvPr id="36" name="Picture 35" descr="A red cylinder with white text&#10;&#10;AI-generated content may be incorrect.">
            <a:extLst>
              <a:ext uri="{FF2B5EF4-FFF2-40B4-BE49-F238E27FC236}">
                <a16:creationId xmlns:a16="http://schemas.microsoft.com/office/drawing/2014/main" id="{CC5D7E95-830C-DDA3-9680-CC85416096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205" y="4335564"/>
            <a:ext cx="1220876" cy="1248006"/>
          </a:xfrm>
          <a:prstGeom prst="rect">
            <a:avLst/>
          </a:prstGeom>
        </p:spPr>
      </p:pic>
      <p:sp>
        <p:nvSpPr>
          <p:cNvPr id="37" name="Cloud 36">
            <a:extLst>
              <a:ext uri="{FF2B5EF4-FFF2-40B4-BE49-F238E27FC236}">
                <a16:creationId xmlns:a16="http://schemas.microsoft.com/office/drawing/2014/main" id="{A95B1FEC-08AB-6D10-F3A0-56DE90C13A2C}"/>
              </a:ext>
            </a:extLst>
          </p:cNvPr>
          <p:cNvSpPr/>
          <p:nvPr/>
        </p:nvSpPr>
        <p:spPr>
          <a:xfrm>
            <a:off x="9414475" y="4007062"/>
            <a:ext cx="2113736" cy="2033039"/>
          </a:xfrm>
          <a:prstGeom prst="cloud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864CB5C-673D-1A44-055B-BCB00F7F3721}"/>
              </a:ext>
            </a:extLst>
          </p:cNvPr>
          <p:cNvCxnSpPr>
            <a:stCxn id="34" idx="3"/>
          </p:cNvCxnSpPr>
          <p:nvPr/>
        </p:nvCxnSpPr>
        <p:spPr>
          <a:xfrm flipV="1">
            <a:off x="9025978" y="4821722"/>
            <a:ext cx="388497" cy="10643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20">
            <a:extLst>
              <a:ext uri="{FF2B5EF4-FFF2-40B4-BE49-F238E27FC236}">
                <a16:creationId xmlns:a16="http://schemas.microsoft.com/office/drawing/2014/main" id="{7EC40CC5-5E83-1C49-62B1-0F80076E63F8}"/>
              </a:ext>
            </a:extLst>
          </p:cNvPr>
          <p:cNvSpPr/>
          <p:nvPr/>
        </p:nvSpPr>
        <p:spPr>
          <a:xfrm>
            <a:off x="322730" y="1556526"/>
            <a:ext cx="11571245" cy="45458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7AD3C8C-4D7D-7565-D0CF-5DEE2F63F47E}"/>
              </a:ext>
            </a:extLst>
          </p:cNvPr>
          <p:cNvSpPr txBox="1"/>
          <p:nvPr/>
        </p:nvSpPr>
        <p:spPr>
          <a:xfrm>
            <a:off x="826147" y="1240001"/>
            <a:ext cx="10631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Training Program: Data structure, engineering and management; Database development and implementation</a:t>
            </a:r>
          </a:p>
        </p:txBody>
      </p:sp>
      <p:pic>
        <p:nvPicPr>
          <p:cNvPr id="41" name="Picture 40" descr="A black and white logo&#10;&#10;AI-generated content may be incorrect.">
            <a:extLst>
              <a:ext uri="{FF2B5EF4-FFF2-40B4-BE49-F238E27FC236}">
                <a16:creationId xmlns:a16="http://schemas.microsoft.com/office/drawing/2014/main" id="{53F1759B-2E88-006A-C5DF-DDE2743B02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4176" y="2399573"/>
            <a:ext cx="1992276" cy="785134"/>
          </a:xfrm>
          <a:prstGeom prst="rect">
            <a:avLst/>
          </a:prstGeom>
        </p:spPr>
      </p:pic>
      <p:sp>
        <p:nvSpPr>
          <p:cNvPr id="42" name="Right Arrow 23">
            <a:extLst>
              <a:ext uri="{FF2B5EF4-FFF2-40B4-BE49-F238E27FC236}">
                <a16:creationId xmlns:a16="http://schemas.microsoft.com/office/drawing/2014/main" id="{304D7CE4-3595-B5E2-F8D8-E37B6957667F}"/>
              </a:ext>
            </a:extLst>
          </p:cNvPr>
          <p:cNvSpPr/>
          <p:nvPr/>
        </p:nvSpPr>
        <p:spPr>
          <a:xfrm>
            <a:off x="6650389" y="1908416"/>
            <a:ext cx="1054298" cy="226079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loud 42">
            <a:extLst>
              <a:ext uri="{FF2B5EF4-FFF2-40B4-BE49-F238E27FC236}">
                <a16:creationId xmlns:a16="http://schemas.microsoft.com/office/drawing/2014/main" id="{B4438B3C-7108-B6E6-E8E7-52D7601F2F54}"/>
              </a:ext>
            </a:extLst>
          </p:cNvPr>
          <p:cNvSpPr/>
          <p:nvPr/>
        </p:nvSpPr>
        <p:spPr>
          <a:xfrm>
            <a:off x="4444176" y="4520080"/>
            <a:ext cx="2113736" cy="1495564"/>
          </a:xfrm>
          <a:prstGeom prst="cloud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DFFF793-D500-5059-BAAC-6FAB09E6CB0F}"/>
              </a:ext>
            </a:extLst>
          </p:cNvPr>
          <p:cNvCxnSpPr>
            <a:cxnSpLocks/>
            <a:endCxn id="34" idx="1"/>
          </p:cNvCxnSpPr>
          <p:nvPr/>
        </p:nvCxnSpPr>
        <p:spPr>
          <a:xfrm flipV="1">
            <a:off x="6533980" y="4832365"/>
            <a:ext cx="1053437" cy="33544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red cylinder with white text&#10;&#10;AI-generated content may be incorrect.">
            <a:extLst>
              <a:ext uri="{FF2B5EF4-FFF2-40B4-BE49-F238E27FC236}">
                <a16:creationId xmlns:a16="http://schemas.microsoft.com/office/drawing/2014/main" id="{59A1E38A-6DEC-19C5-2E56-634EB1CC96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76" y="3890394"/>
            <a:ext cx="1443199" cy="1475269"/>
          </a:xfrm>
          <a:prstGeom prst="rect">
            <a:avLst/>
          </a:prstGeom>
        </p:spPr>
      </p:pic>
      <p:pic>
        <p:nvPicPr>
          <p:cNvPr id="6" name="Picture 5" descr="REDCap - Penn State Clinical and Translational Science Institute">
            <a:extLst>
              <a:ext uri="{FF2B5EF4-FFF2-40B4-BE49-F238E27FC236}">
                <a16:creationId xmlns:a16="http://schemas.microsoft.com/office/drawing/2014/main" id="{268B34FC-9158-FE56-3798-2528AF211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89" y="1687803"/>
            <a:ext cx="2002971" cy="69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F0C4F8-C38F-0B5F-A4CA-EEF823665E11}"/>
              </a:ext>
            </a:extLst>
          </p:cNvPr>
          <p:cNvSpPr txBox="1"/>
          <p:nvPr/>
        </p:nvSpPr>
        <p:spPr>
          <a:xfrm>
            <a:off x="211353" y="2599184"/>
            <a:ext cx="336258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Cavolini" panose="03000502040302020204" pitchFamily="66" charset="0"/>
              </a:rPr>
              <a:t>Investigator-initiated studies (all designs)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Cavolini" panose="03000502040302020204" pitchFamily="66" charset="0"/>
              </a:rPr>
              <a:t>Developing updated REDCap training program</a:t>
            </a:r>
          </a:p>
        </p:txBody>
      </p:sp>
    </p:spTree>
    <p:extLst>
      <p:ext uri="{BB962C8B-B14F-4D97-AF65-F5344CB8AC3E}">
        <p14:creationId xmlns:p14="http://schemas.microsoft.com/office/powerpoint/2010/main" val="83584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BAC6B-D12E-54B5-DB0D-0ECDA370DDB3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dirty="0"/>
              <a:t>Updated DH Database Infrastructure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953A62-B967-CC1A-49CE-C703D8CFC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099802-1BE9-8CBB-91C9-E7E86E0FE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6" name="Can 3">
            <a:extLst>
              <a:ext uri="{FF2B5EF4-FFF2-40B4-BE49-F238E27FC236}">
                <a16:creationId xmlns:a16="http://schemas.microsoft.com/office/drawing/2014/main" id="{46C73082-D9C1-6BC1-EABE-FFCC8D5C7D9B}"/>
              </a:ext>
            </a:extLst>
          </p:cNvPr>
          <p:cNvSpPr/>
          <p:nvPr/>
        </p:nvSpPr>
        <p:spPr>
          <a:xfrm>
            <a:off x="7400612" y="953672"/>
            <a:ext cx="1624079" cy="1398780"/>
          </a:xfrm>
          <a:prstGeom prst="ca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</a:rPr>
              <a:t>REDCap</a:t>
            </a:r>
            <a:r>
              <a:rPr lang="en-US" sz="1400" b="1" dirty="0">
                <a:solidFill>
                  <a:schemeClr val="tx1"/>
                </a:solidFill>
              </a:rPr>
              <a:t> Central (Vanderbilt)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012980A-D694-4030-0AA1-77B79DDD79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406205"/>
              </p:ext>
            </p:extLst>
          </p:nvPr>
        </p:nvGraphicFramePr>
        <p:xfrm>
          <a:off x="1137622" y="2426002"/>
          <a:ext cx="10216178" cy="399238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854233">
                  <a:extLst>
                    <a:ext uri="{9D8B030D-6E8A-4147-A177-3AD203B41FA5}">
                      <a16:colId xmlns:a16="http://schemas.microsoft.com/office/drawing/2014/main" val="1719560134"/>
                    </a:ext>
                  </a:extLst>
                </a:gridCol>
                <a:gridCol w="2002304">
                  <a:extLst>
                    <a:ext uri="{9D8B030D-6E8A-4147-A177-3AD203B41FA5}">
                      <a16:colId xmlns:a16="http://schemas.microsoft.com/office/drawing/2014/main" val="1581683501"/>
                    </a:ext>
                  </a:extLst>
                </a:gridCol>
                <a:gridCol w="2120714">
                  <a:extLst>
                    <a:ext uri="{9D8B030D-6E8A-4147-A177-3AD203B41FA5}">
                      <a16:colId xmlns:a16="http://schemas.microsoft.com/office/drawing/2014/main" val="3914237958"/>
                    </a:ext>
                  </a:extLst>
                </a:gridCol>
                <a:gridCol w="2286853">
                  <a:extLst>
                    <a:ext uri="{9D8B030D-6E8A-4147-A177-3AD203B41FA5}">
                      <a16:colId xmlns:a16="http://schemas.microsoft.com/office/drawing/2014/main" val="3834308787"/>
                    </a:ext>
                  </a:extLst>
                </a:gridCol>
                <a:gridCol w="1952074">
                  <a:extLst>
                    <a:ext uri="{9D8B030D-6E8A-4147-A177-3AD203B41FA5}">
                      <a16:colId xmlns:a16="http://schemas.microsoft.com/office/drawing/2014/main" val="1970561784"/>
                    </a:ext>
                  </a:extLst>
                </a:gridCol>
              </a:tblGrid>
              <a:tr h="291062">
                <a:tc>
                  <a:txBody>
                    <a:bodyPr/>
                    <a:lstStyle/>
                    <a:p>
                      <a:r>
                        <a:rPr lang="en-US" sz="1400" dirty="0"/>
                        <a:t>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DH </a:t>
                      </a:r>
                      <a:r>
                        <a:rPr lang="en-US" sz="1400" dirty="0" err="1"/>
                        <a:t>REDCap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DH Research </a:t>
                      </a:r>
                      <a:r>
                        <a:rPr lang="en-US" sz="1400" dirty="0" err="1"/>
                        <a:t>REDCap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REDCap</a:t>
                      </a:r>
                      <a:r>
                        <a:rPr lang="en-US" sz="1400" dirty="0"/>
                        <a:t> Central (Vanderbilt)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REDCap</a:t>
                      </a:r>
                      <a:r>
                        <a:rPr lang="en-US" sz="1400" dirty="0"/>
                        <a:t> Cloud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621893"/>
                  </a:ext>
                </a:extLst>
              </a:tr>
              <a:tr h="350792">
                <a:tc>
                  <a:txBody>
                    <a:bodyPr/>
                    <a:lstStyle/>
                    <a:p>
                      <a:r>
                        <a:rPr lang="en-US" sz="1400" dirty="0"/>
                        <a:t>Where hosted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DH AI (inside firewall)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DH IS (inside firewall)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Vanderbilt (Azure cloud)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AWS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74980"/>
                  </a:ext>
                </a:extLst>
              </a:tr>
              <a:tr h="483392">
                <a:tc>
                  <a:txBody>
                    <a:bodyPr/>
                    <a:lstStyle/>
                    <a:p>
                      <a:r>
                        <a:rPr lang="en-US" sz="1400" dirty="0"/>
                        <a:t>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SYNERGY/ Robyn Mosher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DH IS/ Abel Alemayehu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Vanderbilt/ Abel Alemayehu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nPhase</a:t>
                      </a:r>
                      <a:r>
                        <a:rPr lang="en-US" sz="1400" dirty="0"/>
                        <a:t>, Inc. / Abel Alemayehu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809754"/>
                  </a:ext>
                </a:extLst>
              </a:tr>
              <a:tr h="349012">
                <a:tc>
                  <a:txBody>
                    <a:bodyPr/>
                    <a:lstStyle/>
                    <a:p>
                      <a:r>
                        <a:rPr lang="en-US" sz="1400" dirty="0"/>
                        <a:t>Allows PHI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8445052"/>
                  </a:ext>
                </a:extLst>
              </a:tr>
              <a:tr h="501449">
                <a:tc>
                  <a:txBody>
                    <a:bodyPr/>
                    <a:lstStyle/>
                    <a:p>
                      <a:r>
                        <a:rPr lang="en-US" sz="1400" dirty="0"/>
                        <a:t>Validated (21 CFR Part 11 compliant)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866314"/>
                  </a:ext>
                </a:extLst>
              </a:tr>
              <a:tr h="391830">
                <a:tc>
                  <a:txBody>
                    <a:bodyPr/>
                    <a:lstStyle/>
                    <a:p>
                      <a:r>
                        <a:rPr lang="en-US" sz="1400" dirty="0"/>
                        <a:t>Cost to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$14,400/year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$8,800/year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90477"/>
                  </a:ext>
                </a:extLst>
              </a:tr>
              <a:tr h="509378">
                <a:tc>
                  <a:txBody>
                    <a:bodyPr/>
                    <a:lstStyle/>
                    <a:p>
                      <a:r>
                        <a:rPr lang="en-US" sz="1400" dirty="0"/>
                        <a:t>Cost to ORO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license fee / support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license fee / support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software cost/ support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 software cost/ support staff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698248"/>
                  </a:ext>
                </a:extLst>
              </a:tr>
              <a:tr h="520735">
                <a:tc>
                  <a:txBody>
                    <a:bodyPr/>
                    <a:lstStyle/>
                    <a:p>
                      <a:r>
                        <a:rPr lang="en-US" sz="1400" dirty="0"/>
                        <a:t>Study team builds the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 (some guidance)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 (strong guidance)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(strong guidance)</a:t>
                      </a:r>
                    </a:p>
                    <a:p>
                      <a:r>
                        <a:rPr lang="en-US" sz="1400" dirty="0"/>
                        <a:t>&gt; Local build is 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 (strong guidance)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771491"/>
                  </a:ext>
                </a:extLst>
              </a:tr>
              <a:tr h="520735">
                <a:tc>
                  <a:txBody>
                    <a:bodyPr/>
                    <a:lstStyle/>
                    <a:p>
                      <a:r>
                        <a:rPr lang="en-US" sz="1400" dirty="0"/>
                        <a:t>Supports multi-center studies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 (no single-site studies)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88644"/>
                  </a:ext>
                </a:extLst>
              </a:tr>
            </a:tbl>
          </a:graphicData>
        </a:graphic>
      </p:graphicFrame>
      <p:sp>
        <p:nvSpPr>
          <p:cNvPr id="8" name="Can 1">
            <a:extLst>
              <a:ext uri="{FF2B5EF4-FFF2-40B4-BE49-F238E27FC236}">
                <a16:creationId xmlns:a16="http://schemas.microsoft.com/office/drawing/2014/main" id="{806E552E-FB0A-A9E9-3D0A-09BB4F09ABCA}"/>
              </a:ext>
            </a:extLst>
          </p:cNvPr>
          <p:cNvSpPr/>
          <p:nvPr/>
        </p:nvSpPr>
        <p:spPr>
          <a:xfrm>
            <a:off x="3085474" y="953672"/>
            <a:ext cx="1624079" cy="1398780"/>
          </a:xfrm>
          <a:prstGeom prst="ca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DH </a:t>
            </a:r>
            <a:r>
              <a:rPr lang="en-US" sz="1400" b="1" dirty="0" err="1">
                <a:solidFill>
                  <a:schemeClr val="tx1"/>
                </a:solidFill>
              </a:rPr>
              <a:t>REDCap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an 2">
            <a:extLst>
              <a:ext uri="{FF2B5EF4-FFF2-40B4-BE49-F238E27FC236}">
                <a16:creationId xmlns:a16="http://schemas.microsoft.com/office/drawing/2014/main" id="{E9EF9608-0C51-AF04-DCAB-5C9EA567C4F6}"/>
              </a:ext>
            </a:extLst>
          </p:cNvPr>
          <p:cNvSpPr/>
          <p:nvPr/>
        </p:nvSpPr>
        <p:spPr>
          <a:xfrm>
            <a:off x="5283960" y="953672"/>
            <a:ext cx="1624079" cy="1398780"/>
          </a:xfrm>
          <a:prstGeom prst="ca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DH Research REDCap</a:t>
            </a:r>
          </a:p>
        </p:txBody>
      </p:sp>
      <p:sp>
        <p:nvSpPr>
          <p:cNvPr id="10" name="Can 5">
            <a:extLst>
              <a:ext uri="{FF2B5EF4-FFF2-40B4-BE49-F238E27FC236}">
                <a16:creationId xmlns:a16="http://schemas.microsoft.com/office/drawing/2014/main" id="{33E59F43-CA8E-7D7A-D5CA-5300BAE6E32D}"/>
              </a:ext>
            </a:extLst>
          </p:cNvPr>
          <p:cNvSpPr/>
          <p:nvPr/>
        </p:nvSpPr>
        <p:spPr>
          <a:xfrm>
            <a:off x="9517264" y="948906"/>
            <a:ext cx="1624079" cy="1398780"/>
          </a:xfrm>
          <a:prstGeom prst="ca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</a:rPr>
              <a:t>REDCap</a:t>
            </a:r>
            <a:r>
              <a:rPr lang="en-US" sz="1400" b="1" dirty="0">
                <a:solidFill>
                  <a:schemeClr val="tx1"/>
                </a:solidFill>
              </a:rPr>
              <a:t> Cloud (</a:t>
            </a:r>
            <a:r>
              <a:rPr lang="en-US" sz="1400" b="1" dirty="0" err="1">
                <a:solidFill>
                  <a:schemeClr val="tx1"/>
                </a:solidFill>
              </a:rPr>
              <a:t>nPhase</a:t>
            </a:r>
            <a:r>
              <a:rPr lang="en-US" sz="1400" b="1" dirty="0">
                <a:solidFill>
                  <a:schemeClr val="tx1"/>
                </a:solidFill>
              </a:rPr>
              <a:t>, Inc.)</a:t>
            </a:r>
          </a:p>
        </p:txBody>
      </p:sp>
    </p:spTree>
    <p:extLst>
      <p:ext uri="{BB962C8B-B14F-4D97-AF65-F5344CB8AC3E}">
        <p14:creationId xmlns:p14="http://schemas.microsoft.com/office/powerpoint/2010/main" val="3980870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53FDB-4FE4-BA62-8115-917E61BD71D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REDCap Log In Page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8DA984-3BA1-4336-05F0-F14092650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9B17DF-9F37-7081-FD31-FB8BBA280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A13F64-3784-44DA-C1F8-D1858C8C0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990" y="1195457"/>
            <a:ext cx="6428945" cy="5403615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407445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53FDB-4FE4-BA62-8115-917E61BD71D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REDCap My Projects Page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8DA984-3BA1-4336-05F0-F14092650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9B17DF-9F37-7081-FD31-FB8BBA280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CAAB19-6756-A35D-7F92-53F3C7E44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37" y="1371571"/>
            <a:ext cx="10848526" cy="467552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6371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94538-45FA-662B-3ED7-ED7196493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0E0AFB-08ED-5BD5-8ED2-BD59C4ED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 dirty="0">
                <a:cs typeface="Calibri" panose="020F0502020204030204" pitchFamily="34" charset="0"/>
              </a:rPr>
              <a:t>Research Informatics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9B2C7B3-CD58-9336-A98F-38B74B3B5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5050"/>
          </a:xfrm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Project Life-Cycle</a:t>
            </a:r>
          </a:p>
        </p:txBody>
      </p:sp>
      <p:graphicFrame>
        <p:nvGraphicFramePr>
          <p:cNvPr id="16" name="Content Placeholder 5">
            <a:extLst>
              <a:ext uri="{FF2B5EF4-FFF2-40B4-BE49-F238E27FC236}">
                <a16:creationId xmlns:a16="http://schemas.microsoft.com/office/drawing/2014/main" id="{98C38910-E7B4-4DF5-A6FA-8AF3AE1686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1052714"/>
              </p:ext>
            </p:extLst>
          </p:nvPr>
        </p:nvGraphicFramePr>
        <p:xfrm>
          <a:off x="3229228" y="1035049"/>
          <a:ext cx="4512692" cy="5548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60768D4F-EFA5-4634-F440-773266E77F37}"/>
              </a:ext>
            </a:extLst>
          </p:cNvPr>
          <p:cNvSpPr txBox="1"/>
          <p:nvPr/>
        </p:nvSpPr>
        <p:spPr>
          <a:xfrm>
            <a:off x="6851248" y="1598633"/>
            <a:ext cx="4807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/>
              <a:t>Designing and developing your forms</a:t>
            </a:r>
          </a:p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/>
              <a:t>Real-time implementation of changes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A1DEE1-AE38-F760-7EB9-D7CDAC0838A9}"/>
              </a:ext>
            </a:extLst>
          </p:cNvPr>
          <p:cNvSpPr txBox="1"/>
          <p:nvPr/>
        </p:nvSpPr>
        <p:spPr>
          <a:xfrm>
            <a:off x="827315" y="3424643"/>
            <a:ext cx="3374461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/>
              <a:t>Live Data Collection</a:t>
            </a: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/>
              <a:t>Changes in Draft Mode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815EA0-34A7-6573-76D9-EFA1D3EE7CA9}"/>
              </a:ext>
            </a:extLst>
          </p:cNvPr>
          <p:cNvSpPr/>
          <p:nvPr/>
        </p:nvSpPr>
        <p:spPr>
          <a:xfrm>
            <a:off x="7428419" y="4664868"/>
            <a:ext cx="3374461" cy="110799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/>
              <a:t>When you are done with data collection and have a backup of your data</a:t>
            </a:r>
          </a:p>
        </p:txBody>
      </p:sp>
      <p:pic>
        <p:nvPicPr>
          <p:cNvPr id="20" name="Picture 19" descr="Screen Clipping">
            <a:extLst>
              <a:ext uri="{FF2B5EF4-FFF2-40B4-BE49-F238E27FC236}">
                <a16:creationId xmlns:a16="http://schemas.microsoft.com/office/drawing/2014/main" id="{D605058E-3D3B-41AA-FB46-82FBD618ED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473" y="1983353"/>
            <a:ext cx="628738" cy="609685"/>
          </a:xfrm>
          <a:prstGeom prst="rect">
            <a:avLst/>
          </a:prstGeom>
        </p:spPr>
      </p:pic>
      <p:pic>
        <p:nvPicPr>
          <p:cNvPr id="21" name="Picture 20" descr="Screen Clipping">
            <a:extLst>
              <a:ext uri="{FF2B5EF4-FFF2-40B4-BE49-F238E27FC236}">
                <a16:creationId xmlns:a16="http://schemas.microsoft.com/office/drawing/2014/main" id="{790AC106-177D-0AC6-335A-57A684A6FB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597" y="3528336"/>
            <a:ext cx="581106" cy="562053"/>
          </a:xfrm>
          <a:prstGeom prst="rect">
            <a:avLst/>
          </a:prstGeom>
        </p:spPr>
      </p:pic>
      <p:pic>
        <p:nvPicPr>
          <p:cNvPr id="22" name="Picture 21" descr="Screen Clipping">
            <a:extLst>
              <a:ext uri="{FF2B5EF4-FFF2-40B4-BE49-F238E27FC236}">
                <a16:creationId xmlns:a16="http://schemas.microsoft.com/office/drawing/2014/main" id="{A5A8DDC4-8554-2F84-9B58-C7A8B940DC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473" y="5010504"/>
            <a:ext cx="552527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09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630FE-CF73-995A-C5FC-B771438F002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Data Collection Methods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9E382A-B026-1C61-29B3-91991CEF7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B8DFE5-4EE0-73CB-9F7C-7105A597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>
                <a:cs typeface="Calibri" panose="020F0502020204030204" pitchFamily="34" charset="0"/>
              </a:rPr>
              <a:t>Research Informatics</a:t>
            </a:r>
            <a:endParaRPr lang="en-US" i="1" dirty="0">
              <a:cs typeface="Calibri" panose="020F0502020204030204" pitchFamily="34" charset="0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B81D7DB9-70BB-1A6B-B5F1-9D8360289D60}"/>
              </a:ext>
            </a:extLst>
          </p:cNvPr>
          <p:cNvSpPr txBox="1">
            <a:spLocks/>
          </p:cNvSpPr>
          <p:nvPr/>
        </p:nvSpPr>
        <p:spPr>
          <a:xfrm>
            <a:off x="838201" y="1323976"/>
            <a:ext cx="5181600" cy="2262802"/>
          </a:xfrm>
          <a:prstGeom prst="rect">
            <a:avLst/>
          </a:prstGeom>
        </p:spPr>
        <p:txBody>
          <a:bodyPr vert="horz" lIns="91440" tIns="45721" rIns="91440" bIns="4572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D8B00"/>
              </a:buClr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A71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14003"/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C9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44153"/>
              </a:buClr>
              <a:buNone/>
            </a:pPr>
            <a:r>
              <a:rPr lang="en-US" sz="2400" b="1" dirty="0"/>
              <a:t>Data Entry</a:t>
            </a:r>
          </a:p>
          <a:p>
            <a:pPr>
              <a:buClr>
                <a:srgbClr val="344153"/>
              </a:buClr>
            </a:pPr>
            <a:r>
              <a:rPr lang="en-US" sz="2000" dirty="0"/>
              <a:t>Data entry personnel needs to have a REDCap account</a:t>
            </a:r>
          </a:p>
          <a:p>
            <a:pPr>
              <a:buClr>
                <a:srgbClr val="344153"/>
              </a:buClr>
            </a:pPr>
            <a:r>
              <a:rPr lang="en-US" sz="2000" dirty="0"/>
              <a:t>Can enter many records on behalf of a research participant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73F6B252-BB76-BA25-E67E-1C00FED92E87}"/>
              </a:ext>
            </a:extLst>
          </p:cNvPr>
          <p:cNvSpPr txBox="1">
            <a:spLocks/>
          </p:cNvSpPr>
          <p:nvPr/>
        </p:nvSpPr>
        <p:spPr>
          <a:xfrm>
            <a:off x="6553201" y="1323976"/>
            <a:ext cx="4953001" cy="2226610"/>
          </a:xfrm>
          <a:prstGeom prst="rect">
            <a:avLst/>
          </a:prstGeom>
        </p:spPr>
        <p:txBody>
          <a:bodyPr vert="horz" lIns="91440" tIns="45721" rIns="91440" bIns="4572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D8B00"/>
              </a:buClr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A71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14003"/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C9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/>
              <a:t>Surveys</a:t>
            </a:r>
          </a:p>
          <a:p>
            <a:pPr>
              <a:buClr>
                <a:srgbClr val="344153"/>
              </a:buClr>
            </a:pPr>
            <a:r>
              <a:rPr lang="en-US" sz="2000" dirty="0"/>
              <a:t>Survey respondents can take a survey without logging in</a:t>
            </a:r>
          </a:p>
          <a:p>
            <a:pPr>
              <a:buClr>
                <a:srgbClr val="344153"/>
              </a:buClr>
            </a:pPr>
            <a:r>
              <a:rPr lang="en-US" sz="2000" dirty="0"/>
              <a:t>Distribute the survey either via the public link or email features</a:t>
            </a:r>
          </a:p>
          <a:p>
            <a:pPr>
              <a:buClr>
                <a:srgbClr val="344153"/>
              </a:buClr>
            </a:pPr>
            <a:r>
              <a:rPr lang="en-US" sz="2000" dirty="0"/>
              <a:t>One-time access to survey link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FD9ECF-006F-D3CB-51B8-9A8436B21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947" y="3172012"/>
            <a:ext cx="5021812" cy="307974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6E0B1B-6054-9EDA-2DA3-065724FB9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1810" y="3550586"/>
            <a:ext cx="3150795" cy="278525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3620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00376-6903-8F8C-8ED4-AF5BDD8C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Dartmouth Health ORO - SYNERGY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0BCCA9-9594-76B1-45CB-AFDEA54D0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i="1" dirty="0">
                <a:cs typeface="Calibri" panose="020F0502020204030204" pitchFamily="34" charset="0"/>
              </a:rPr>
              <a:t>Research Informatics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063472D6-4208-15A3-15A8-AD3CFB2F0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5050"/>
          </a:xfrm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Data Collection Instruments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225A2823-96CC-85A0-8601-43D1F97D6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3975"/>
            <a:ext cx="10515600" cy="4852988"/>
          </a:xfrm>
        </p:spPr>
        <p:txBody>
          <a:bodyPr/>
          <a:lstStyle/>
          <a:p>
            <a:r>
              <a:rPr lang="en-US" dirty="0"/>
              <a:t>Data collection instrument can be</a:t>
            </a:r>
          </a:p>
          <a:p>
            <a:pPr lvl="1"/>
            <a:r>
              <a:rPr lang="en-US" dirty="0"/>
              <a:t>Multiple pages of the same data collection tool, project, or survey</a:t>
            </a:r>
          </a:p>
          <a:p>
            <a:r>
              <a:rPr lang="en-US" dirty="0"/>
              <a:t>Rename, Copy, Delete, Download data collection instruments</a:t>
            </a:r>
          </a:p>
          <a:p>
            <a:r>
              <a:rPr lang="en-US" dirty="0"/>
              <a:t>Enable data collection instrument as a survey and access survey specific settings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CE1BFB-E04B-62E5-145D-87F7805F6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809" y="3750469"/>
            <a:ext cx="9726382" cy="221010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55747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8B426A-1DF2-4C7C-97B7-409A30F3FAB8}" vid="{C270EF6F-9E2A-4E66-ADCF-D22678A752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8tw xmlns="3c118ff0-f21a-4042-a5a6-ee086ec0c2b9">3</f8tw>
    <_dlc_DocId xmlns="81daf041-c113-401c-bf82-107f5d396711">PFY6PPX2AYTS-1243846651-7</_dlc_DocId>
    <_dlc_DocIdUrl xmlns="81daf041-c113-401c-bf82-107f5d396711">
      <Url>https://esp.cdc.gov/sites/ncezid/OD/informatics/surveysupport/redcapcenter/_layouts/15/DocIdRedir.aspx?ID=PFY6PPX2AYTS-1243846651-7</Url>
      <Description>PFY6PPX2AYTS-1243846651-7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3EAFCA0DCE3D4CB47555D89C252B4B" ma:contentTypeVersion="1" ma:contentTypeDescription="Create a new document." ma:contentTypeScope="" ma:versionID="e0d34c7057320839158b7a70b48683c9">
  <xsd:schema xmlns:xsd="http://www.w3.org/2001/XMLSchema" xmlns:xs="http://www.w3.org/2001/XMLSchema" xmlns:p="http://schemas.microsoft.com/office/2006/metadata/properties" xmlns:ns2="81daf041-c113-401c-bf82-107f5d396711" xmlns:ns3="3c118ff0-f21a-4042-a5a6-ee086ec0c2b9" targetNamespace="http://schemas.microsoft.com/office/2006/metadata/properties" ma:root="true" ma:fieldsID="3b1c1829fa59de14ca2151e6ce28d4f5" ns2:_="" ns3:_="">
    <xsd:import namespace="81daf041-c113-401c-bf82-107f5d396711"/>
    <xsd:import namespace="3c118ff0-f21a-4042-a5a6-ee086ec0c2b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f8tw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daf041-c113-401c-bf82-107f5d396711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118ff0-f21a-4042-a5a6-ee086ec0c2b9" elementFormDefault="qualified">
    <xsd:import namespace="http://schemas.microsoft.com/office/2006/documentManagement/types"/>
    <xsd:import namespace="http://schemas.microsoft.com/office/infopath/2007/PartnerControls"/>
    <xsd:element name="f8tw" ma:index="11" nillable="true" ma:displayName="Number" ma:internalName="f8tw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F767BC3-717D-45B4-8722-72A297A28326}">
  <ds:schemaRefs>
    <ds:schemaRef ds:uri="http://schemas.microsoft.com/office/2006/metadata/properties"/>
    <ds:schemaRef ds:uri="http://schemas.microsoft.com/office/infopath/2007/PartnerControls"/>
    <ds:schemaRef ds:uri="3c118ff0-f21a-4042-a5a6-ee086ec0c2b9"/>
    <ds:schemaRef ds:uri="81daf041-c113-401c-bf82-107f5d396711"/>
  </ds:schemaRefs>
</ds:datastoreItem>
</file>

<file path=customXml/itemProps2.xml><?xml version="1.0" encoding="utf-8"?>
<ds:datastoreItem xmlns:ds="http://schemas.openxmlformats.org/officeDocument/2006/customXml" ds:itemID="{DC29A373-A29C-43CD-8AE2-558C4D2184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0A0CC2-02B3-4CE6-BCDB-14D6CF741B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daf041-c113-401c-bf82-107f5d396711"/>
    <ds:schemaRef ds:uri="3c118ff0-f21a-4042-a5a6-ee086ec0c2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CF06AC8-3978-4ABF-AE47-2264EE39207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18213</TotalTime>
  <Words>857</Words>
  <Application>Microsoft Office PowerPoint</Application>
  <PresentationFormat>Widescreen</PresentationFormat>
  <Paragraphs>211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Cavolini</vt:lpstr>
      <vt:lpstr>Courier New</vt:lpstr>
      <vt:lpstr>Wingdings</vt:lpstr>
      <vt:lpstr>Office Theme</vt:lpstr>
      <vt:lpstr>SYNERGY/ Dartmouth Health Office of Research Operations (ORO)</vt:lpstr>
      <vt:lpstr>Current DH Database Infrastructure</vt:lpstr>
      <vt:lpstr>Infrastructure Transition</vt:lpstr>
      <vt:lpstr>Updated DH Database Infrastructure</vt:lpstr>
      <vt:lpstr>REDCap Log In Page</vt:lpstr>
      <vt:lpstr>REDCap My Projects Page</vt:lpstr>
      <vt:lpstr>Project Life-Cycle</vt:lpstr>
      <vt:lpstr>Data Collection Methods</vt:lpstr>
      <vt:lpstr>Data Collection Instruments</vt:lpstr>
      <vt:lpstr>Branching Logic</vt:lpstr>
      <vt:lpstr>Add/Edit Records</vt:lpstr>
      <vt:lpstr>Data Entry Notes</vt:lpstr>
      <vt:lpstr>Survey Distribution</vt:lpstr>
      <vt:lpstr>Records Management</vt:lpstr>
      <vt:lpstr>Adding Users</vt:lpstr>
      <vt:lpstr>REDCap Support</vt:lpstr>
      <vt:lpstr>PowerPoint Presentation</vt:lpstr>
    </vt:vector>
  </TitlesOfParts>
  <Company>Centers for Disease Control and Prevention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</dc:title>
  <dc:creator>Alemayehu, Abel</dc:creator>
  <cp:lastModifiedBy>Abel Y. Alemayehu</cp:lastModifiedBy>
  <cp:revision>271</cp:revision>
  <dcterms:created xsi:type="dcterms:W3CDTF">2018-08-01T15:56:50Z</dcterms:created>
  <dcterms:modified xsi:type="dcterms:W3CDTF">2026-07-16T14:39:37Z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0x010100663EAFCA0DCE3D4CB47555D89C252B4B</vt:lpwstr>
  </property>
  <property fmtid="{D5CDD505-2E9C-101B-9397-08002B2CF9AE}" pid="3" name="_dlc_DocIdItemGuid">
    <vt:lpwstr>c7fc9846-b550-4ade-9e3e-448be4c65aa2</vt:lpwstr>
  </property>
  <property fmtid="{D5CDD505-2E9C-101B-9397-08002B2CF9AE}" pid="4" name="MSIP_Label_7b94a7b8-f06c-4dfe-bdcc-9b548fd58c31_Enabled">
    <vt:lpwstr>true</vt:lpwstr>
  </property>
  <property fmtid="{D5CDD505-2E9C-101B-9397-08002B2CF9AE}" pid="5" name="MSIP_Label_7b94a7b8-f06c-4dfe-bdcc-9b548fd58c31_SetDate">
    <vt:lpwstr>2023-05-12T17:19:35Z</vt:lpwstr>
  </property>
  <property fmtid="{D5CDD505-2E9C-101B-9397-08002B2CF9AE}" pid="6" name="MSIP_Label_7b94a7b8-f06c-4dfe-bdcc-9b548fd58c31_Method">
    <vt:lpwstr>Privileged</vt:lpwstr>
  </property>
  <property fmtid="{D5CDD505-2E9C-101B-9397-08002B2CF9AE}" pid="7" name="MSIP_Label_7b94a7b8-f06c-4dfe-bdcc-9b548fd58c31_Name">
    <vt:lpwstr>7b94a7b8-f06c-4dfe-bdcc-9b548fd58c31</vt:lpwstr>
  </property>
  <property fmtid="{D5CDD505-2E9C-101B-9397-08002B2CF9AE}" pid="8" name="MSIP_Label_7b94a7b8-f06c-4dfe-bdcc-9b548fd58c31_SiteId">
    <vt:lpwstr>9ce70869-60db-44fd-abe8-d2767077fc8f</vt:lpwstr>
  </property>
  <property fmtid="{D5CDD505-2E9C-101B-9397-08002B2CF9AE}" pid="9" name="MSIP_Label_7b94a7b8-f06c-4dfe-bdcc-9b548fd58c31_ActionId">
    <vt:lpwstr>d439525b-865c-4f37-8f2c-7142a9df0f81</vt:lpwstr>
  </property>
  <property fmtid="{D5CDD505-2E9C-101B-9397-08002B2CF9AE}" pid="10" name="MSIP_Label_7b94a7b8-f06c-4dfe-bdcc-9b548fd58c31_ContentBits">
    <vt:lpwstr>0</vt:lpwstr>
  </property>
</Properties>
</file>