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71" r:id="rId3"/>
    <p:sldId id="257" r:id="rId4"/>
    <p:sldId id="272" r:id="rId5"/>
    <p:sldId id="259" r:id="rId6"/>
    <p:sldId id="260" r:id="rId7"/>
    <p:sldId id="261" r:id="rId8"/>
    <p:sldId id="273" r:id="rId9"/>
    <p:sldId id="263" r:id="rId10"/>
    <p:sldId id="265" r:id="rId11"/>
    <p:sldId id="274" r:id="rId12"/>
    <p:sldId id="275" r:id="rId13"/>
    <p:sldId id="267" r:id="rId14"/>
    <p:sldId id="268" r:id="rId15"/>
    <p:sldId id="269" r:id="rId16"/>
    <p:sldId id="276" r:id="rId17"/>
    <p:sldId id="27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82425" autoAdjust="0"/>
  </p:normalViewPr>
  <p:slideViewPr>
    <p:cSldViewPr snapToGrid="0" snapToObjects="1">
      <p:cViewPr varScale="1">
        <p:scale>
          <a:sx n="70" d="100"/>
          <a:sy n="70" d="100"/>
        </p:scale>
        <p:origin x="1166"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0B7966-07D7-49C5-8D33-AF341E581063}" type="datetimeFigureOut">
              <a:rPr lang="en-US" smtClean="0"/>
              <a:t>7/28/2025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29351E-C701-460A-A001-E1C7961F84C9}" type="slidenum">
              <a:rPr lang="en-US" smtClean="0"/>
              <a:t>‹#›</a:t>
            </a:fld>
            <a:endParaRPr lang="en-US"/>
          </a:p>
        </p:txBody>
      </p:sp>
    </p:spTree>
    <p:extLst>
      <p:ext uri="{BB962C8B-B14F-4D97-AF65-F5344CB8AC3E}">
        <p14:creationId xmlns:p14="http://schemas.microsoft.com/office/powerpoint/2010/main" val="2585889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planning to add a section to the </a:t>
            </a:r>
            <a:r>
              <a:rPr lang="en-US" dirty="0" err="1"/>
              <a:t>myDH</a:t>
            </a:r>
            <a:r>
              <a:rPr lang="en-US" dirty="0"/>
              <a:t> homepage called “Opt into Research Studies” on the right hand side</a:t>
            </a:r>
            <a:r>
              <a:rPr lang="en-US" baseline="0" dirty="0"/>
              <a:t> for a “soft launch”.  This can be made more visible in the future.  </a:t>
            </a:r>
            <a:endParaRPr lang="en-US" dirty="0"/>
          </a:p>
        </p:txBody>
      </p:sp>
      <p:sp>
        <p:nvSpPr>
          <p:cNvPr id="4" name="Slide Number Placeholder 3"/>
          <p:cNvSpPr>
            <a:spLocks noGrp="1"/>
          </p:cNvSpPr>
          <p:nvPr>
            <p:ph type="sldNum" sz="quarter" idx="10"/>
          </p:nvPr>
        </p:nvSpPr>
        <p:spPr/>
        <p:txBody>
          <a:bodyPr/>
          <a:lstStyle/>
          <a:p>
            <a:fld id="{CB29351E-C701-460A-A001-E1C7961F84C9}" type="slidenum">
              <a:rPr lang="en-US" smtClean="0"/>
              <a:t>2</a:t>
            </a:fld>
            <a:endParaRPr lang="en-US"/>
          </a:p>
        </p:txBody>
      </p:sp>
    </p:spTree>
    <p:extLst>
      <p:ext uri="{BB962C8B-B14F-4D97-AF65-F5344CB8AC3E}">
        <p14:creationId xmlns:p14="http://schemas.microsoft.com/office/powerpoint/2010/main" val="1371767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29351E-C701-460A-A001-E1C7961F84C9}" type="slidenum">
              <a:rPr lang="en-US" smtClean="0"/>
              <a:t>12</a:t>
            </a:fld>
            <a:endParaRPr lang="en-US"/>
          </a:p>
        </p:txBody>
      </p:sp>
    </p:spTree>
    <p:extLst>
      <p:ext uri="{BB962C8B-B14F-4D97-AF65-F5344CB8AC3E}">
        <p14:creationId xmlns:p14="http://schemas.microsoft.com/office/powerpoint/2010/main" val="19932703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the study</a:t>
            </a:r>
            <a:r>
              <a:rPr lang="en-US" baseline="0" dirty="0"/>
              <a:t> team would be set up with a “Research </a:t>
            </a:r>
            <a:r>
              <a:rPr lang="en-US" baseline="0" dirty="0" err="1"/>
              <a:t>Inbasket</a:t>
            </a:r>
            <a:r>
              <a:rPr lang="en-US" baseline="0" dirty="0"/>
              <a:t>” which would be monitored by the research team.</a:t>
            </a:r>
            <a:endParaRPr lang="en-US" dirty="0"/>
          </a:p>
        </p:txBody>
      </p:sp>
      <p:sp>
        <p:nvSpPr>
          <p:cNvPr id="4" name="Slide Number Placeholder 3"/>
          <p:cNvSpPr>
            <a:spLocks noGrp="1"/>
          </p:cNvSpPr>
          <p:nvPr>
            <p:ph type="sldNum" sz="quarter" idx="10"/>
          </p:nvPr>
        </p:nvSpPr>
        <p:spPr/>
        <p:txBody>
          <a:bodyPr/>
          <a:lstStyle/>
          <a:p>
            <a:fld id="{CB29351E-C701-460A-A001-E1C7961F84C9}" type="slidenum">
              <a:rPr lang="en-US" smtClean="0"/>
              <a:t>13</a:t>
            </a:fld>
            <a:endParaRPr lang="en-US"/>
          </a:p>
        </p:txBody>
      </p:sp>
    </p:spTree>
    <p:extLst>
      <p:ext uri="{BB962C8B-B14F-4D97-AF65-F5344CB8AC3E}">
        <p14:creationId xmlns:p14="http://schemas.microsoft.com/office/powerpoint/2010/main" val="2935250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patient said that they were interested, a message is sent to the pool and reviewed in the </a:t>
            </a:r>
            <a:r>
              <a:rPr lang="en-US" dirty="0" err="1"/>
              <a:t>inbasket</a:t>
            </a:r>
            <a:r>
              <a:rPr lang="en-US" dirty="0"/>
              <a:t>.  </a:t>
            </a:r>
          </a:p>
        </p:txBody>
      </p:sp>
      <p:sp>
        <p:nvSpPr>
          <p:cNvPr id="4" name="Slide Number Placeholder 3"/>
          <p:cNvSpPr>
            <a:spLocks noGrp="1"/>
          </p:cNvSpPr>
          <p:nvPr>
            <p:ph type="sldNum" sz="quarter" idx="10"/>
          </p:nvPr>
        </p:nvSpPr>
        <p:spPr/>
        <p:txBody>
          <a:bodyPr/>
          <a:lstStyle/>
          <a:p>
            <a:fld id="{CB29351E-C701-460A-A001-E1C7961F84C9}" type="slidenum">
              <a:rPr lang="en-US" smtClean="0"/>
              <a:t>14</a:t>
            </a:fld>
            <a:endParaRPr lang="en-US"/>
          </a:p>
        </p:txBody>
      </p:sp>
    </p:spTree>
    <p:extLst>
      <p:ext uri="{BB962C8B-B14F-4D97-AF65-F5344CB8AC3E}">
        <p14:creationId xmlns:p14="http://schemas.microsoft.com/office/powerpoint/2010/main" val="14762656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this point, the research team could review their record to</a:t>
            </a:r>
            <a:r>
              <a:rPr lang="en-US" baseline="0" dirty="0"/>
              <a:t> apply additional inclusion/exclusion criteria</a:t>
            </a:r>
            <a:endParaRPr lang="en-US" dirty="0"/>
          </a:p>
        </p:txBody>
      </p:sp>
      <p:sp>
        <p:nvSpPr>
          <p:cNvPr id="4" name="Slide Number Placeholder 3"/>
          <p:cNvSpPr>
            <a:spLocks noGrp="1"/>
          </p:cNvSpPr>
          <p:nvPr>
            <p:ph type="sldNum" sz="quarter" idx="10"/>
          </p:nvPr>
        </p:nvSpPr>
        <p:spPr/>
        <p:txBody>
          <a:bodyPr/>
          <a:lstStyle/>
          <a:p>
            <a:fld id="{CB29351E-C701-460A-A001-E1C7961F84C9}" type="slidenum">
              <a:rPr lang="en-US" smtClean="0"/>
              <a:t>15</a:t>
            </a:fld>
            <a:endParaRPr lang="en-US"/>
          </a:p>
        </p:txBody>
      </p:sp>
    </p:spTree>
    <p:extLst>
      <p:ext uri="{BB962C8B-B14F-4D97-AF65-F5344CB8AC3E}">
        <p14:creationId xmlns:p14="http://schemas.microsoft.com/office/powerpoint/2010/main" val="9534713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where they can see that a patient declined</a:t>
            </a:r>
            <a:r>
              <a:rPr lang="en-US" baseline="0" dirty="0"/>
              <a:t> the invitation.  </a:t>
            </a:r>
            <a:endParaRPr lang="en-US" dirty="0"/>
          </a:p>
        </p:txBody>
      </p:sp>
      <p:sp>
        <p:nvSpPr>
          <p:cNvPr id="4" name="Slide Number Placeholder 3"/>
          <p:cNvSpPr>
            <a:spLocks noGrp="1"/>
          </p:cNvSpPr>
          <p:nvPr>
            <p:ph type="sldNum" sz="quarter" idx="10"/>
          </p:nvPr>
        </p:nvSpPr>
        <p:spPr/>
        <p:txBody>
          <a:bodyPr/>
          <a:lstStyle/>
          <a:p>
            <a:fld id="{CB29351E-C701-460A-A001-E1C7961F84C9}" type="slidenum">
              <a:rPr lang="en-US" smtClean="0"/>
              <a:t>16</a:t>
            </a:fld>
            <a:endParaRPr lang="en-US"/>
          </a:p>
        </p:txBody>
      </p:sp>
    </p:spTree>
    <p:extLst>
      <p:ext uri="{BB962C8B-B14F-4D97-AF65-F5344CB8AC3E}">
        <p14:creationId xmlns:p14="http://schemas.microsoft.com/office/powerpoint/2010/main" val="21900164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a:t>
            </a:r>
            <a:r>
              <a:rPr lang="en-US" baseline="0" dirty="0"/>
              <a:t> a patient has agreed to be contacted, here is where the research team could send them a message about scheduling a screening visit.</a:t>
            </a:r>
            <a:endParaRPr lang="en-US" dirty="0"/>
          </a:p>
        </p:txBody>
      </p:sp>
      <p:sp>
        <p:nvSpPr>
          <p:cNvPr id="4" name="Slide Number Placeholder 3"/>
          <p:cNvSpPr>
            <a:spLocks noGrp="1"/>
          </p:cNvSpPr>
          <p:nvPr>
            <p:ph type="sldNum" sz="quarter" idx="10"/>
          </p:nvPr>
        </p:nvSpPr>
        <p:spPr/>
        <p:txBody>
          <a:bodyPr/>
          <a:lstStyle/>
          <a:p>
            <a:fld id="{CB29351E-C701-460A-A001-E1C7961F84C9}" type="slidenum">
              <a:rPr lang="en-US" smtClean="0"/>
              <a:t>17</a:t>
            </a:fld>
            <a:endParaRPr lang="en-US"/>
          </a:p>
        </p:txBody>
      </p:sp>
    </p:spTree>
    <p:extLst>
      <p:ext uri="{BB962C8B-B14F-4D97-AF65-F5344CB8AC3E}">
        <p14:creationId xmlns:p14="http://schemas.microsoft.com/office/powerpoint/2010/main" val="3698823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a patient clicks on “Opt</a:t>
            </a:r>
            <a:r>
              <a:rPr lang="en-US" baseline="0" dirty="0"/>
              <a:t> into Research Studies” they will see this screen.  </a:t>
            </a:r>
            <a:endParaRPr lang="en-US" dirty="0"/>
          </a:p>
        </p:txBody>
      </p:sp>
      <p:sp>
        <p:nvSpPr>
          <p:cNvPr id="4" name="Slide Number Placeholder 3"/>
          <p:cNvSpPr>
            <a:spLocks noGrp="1"/>
          </p:cNvSpPr>
          <p:nvPr>
            <p:ph type="sldNum" sz="quarter" idx="10"/>
          </p:nvPr>
        </p:nvSpPr>
        <p:spPr/>
        <p:txBody>
          <a:bodyPr/>
          <a:lstStyle/>
          <a:p>
            <a:fld id="{CB29351E-C701-460A-A001-E1C7961F84C9}" type="slidenum">
              <a:rPr lang="en-US" smtClean="0"/>
              <a:t>3</a:t>
            </a:fld>
            <a:endParaRPr lang="en-US"/>
          </a:p>
        </p:txBody>
      </p:sp>
    </p:spTree>
    <p:extLst>
      <p:ext uri="{BB962C8B-B14F-4D97-AF65-F5344CB8AC3E}">
        <p14:creationId xmlns:p14="http://schemas.microsoft.com/office/powerpoint/2010/main" val="1663133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once patients have opted in, and after</a:t>
            </a:r>
            <a:r>
              <a:rPr lang="en-US" baseline="0" dirty="0"/>
              <a:t> IRB approval, a</a:t>
            </a:r>
            <a:r>
              <a:rPr lang="en-US" dirty="0"/>
              <a:t> researcher could request that a message be sent to those who agreed to be contacted AND met inclusion</a:t>
            </a:r>
            <a:r>
              <a:rPr lang="en-US" baseline="0" dirty="0"/>
              <a:t> criteria.  For example – send a message to all patients who agreed to be contacted, were over 65 AND had hypertension on their problem list.  If the plan was reviewed, an Honest Broker could run the report to identify how many patients and then send a message.  The ability to send a message is limited to only those we designate as an honest broker and users will not be able to generate these messages.  </a:t>
            </a:r>
            <a:r>
              <a:rPr lang="en-US" dirty="0"/>
              <a:t> </a:t>
            </a:r>
          </a:p>
        </p:txBody>
      </p:sp>
      <p:sp>
        <p:nvSpPr>
          <p:cNvPr id="4" name="Slide Number Placeholder 3"/>
          <p:cNvSpPr>
            <a:spLocks noGrp="1"/>
          </p:cNvSpPr>
          <p:nvPr>
            <p:ph type="sldNum" sz="quarter" idx="10"/>
          </p:nvPr>
        </p:nvSpPr>
        <p:spPr/>
        <p:txBody>
          <a:bodyPr/>
          <a:lstStyle/>
          <a:p>
            <a:fld id="{CB29351E-C701-460A-A001-E1C7961F84C9}" type="slidenum">
              <a:rPr lang="en-US" smtClean="0"/>
              <a:t>5</a:t>
            </a:fld>
            <a:endParaRPr lang="en-US"/>
          </a:p>
        </p:txBody>
      </p:sp>
    </p:spTree>
    <p:extLst>
      <p:ext uri="{BB962C8B-B14F-4D97-AF65-F5344CB8AC3E}">
        <p14:creationId xmlns:p14="http://schemas.microsoft.com/office/powerpoint/2010/main" val="533061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a:t>
            </a:r>
            <a:r>
              <a:rPr lang="en-US" baseline="0" dirty="0"/>
              <a:t> example of a list of patients who may meet criteria.  </a:t>
            </a:r>
            <a:endParaRPr lang="en-US" dirty="0"/>
          </a:p>
        </p:txBody>
      </p:sp>
      <p:sp>
        <p:nvSpPr>
          <p:cNvPr id="4" name="Slide Number Placeholder 3"/>
          <p:cNvSpPr>
            <a:spLocks noGrp="1"/>
          </p:cNvSpPr>
          <p:nvPr>
            <p:ph type="sldNum" sz="quarter" idx="10"/>
          </p:nvPr>
        </p:nvSpPr>
        <p:spPr/>
        <p:txBody>
          <a:bodyPr/>
          <a:lstStyle/>
          <a:p>
            <a:fld id="{CB29351E-C701-460A-A001-E1C7961F84C9}" type="slidenum">
              <a:rPr lang="en-US" smtClean="0"/>
              <a:t>6</a:t>
            </a:fld>
            <a:endParaRPr lang="en-US"/>
          </a:p>
        </p:txBody>
      </p:sp>
    </p:spTree>
    <p:extLst>
      <p:ext uri="{BB962C8B-B14F-4D97-AF65-F5344CB8AC3E}">
        <p14:creationId xmlns:p14="http://schemas.microsoft.com/office/powerpoint/2010/main" val="1575045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shows how</a:t>
            </a:r>
            <a:r>
              <a:rPr lang="en-US" baseline="0" dirty="0"/>
              <a:t> the honest broker would send a message.  </a:t>
            </a:r>
            <a:endParaRPr lang="en-US" dirty="0"/>
          </a:p>
        </p:txBody>
      </p:sp>
      <p:sp>
        <p:nvSpPr>
          <p:cNvPr id="4" name="Slide Number Placeholder 3"/>
          <p:cNvSpPr>
            <a:spLocks noGrp="1"/>
          </p:cNvSpPr>
          <p:nvPr>
            <p:ph type="sldNum" sz="quarter" idx="10"/>
          </p:nvPr>
        </p:nvSpPr>
        <p:spPr/>
        <p:txBody>
          <a:bodyPr/>
          <a:lstStyle/>
          <a:p>
            <a:fld id="{CB29351E-C701-460A-A001-E1C7961F84C9}" type="slidenum">
              <a:rPr lang="en-US" smtClean="0"/>
              <a:t>7</a:t>
            </a:fld>
            <a:endParaRPr lang="en-US"/>
          </a:p>
        </p:txBody>
      </p:sp>
    </p:spTree>
    <p:extLst>
      <p:ext uri="{BB962C8B-B14F-4D97-AF65-F5344CB8AC3E}">
        <p14:creationId xmlns:p14="http://schemas.microsoft.com/office/powerpoint/2010/main" val="2080461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shows how</a:t>
            </a:r>
            <a:r>
              <a:rPr lang="en-US" baseline="0" dirty="0"/>
              <a:t> the honest broker would send a message.  </a:t>
            </a:r>
            <a:endParaRPr lang="en-US" dirty="0"/>
          </a:p>
        </p:txBody>
      </p:sp>
      <p:sp>
        <p:nvSpPr>
          <p:cNvPr id="4" name="Slide Number Placeholder 3"/>
          <p:cNvSpPr>
            <a:spLocks noGrp="1"/>
          </p:cNvSpPr>
          <p:nvPr>
            <p:ph type="sldNum" sz="quarter" idx="10"/>
          </p:nvPr>
        </p:nvSpPr>
        <p:spPr/>
        <p:txBody>
          <a:bodyPr/>
          <a:lstStyle/>
          <a:p>
            <a:fld id="{CB29351E-C701-460A-A001-E1C7961F84C9}" type="slidenum">
              <a:rPr lang="en-US" smtClean="0"/>
              <a:t>8</a:t>
            </a:fld>
            <a:endParaRPr lang="en-US"/>
          </a:p>
        </p:txBody>
      </p:sp>
    </p:spTree>
    <p:extLst>
      <p:ext uri="{BB962C8B-B14F-4D97-AF65-F5344CB8AC3E}">
        <p14:creationId xmlns:p14="http://schemas.microsoft.com/office/powerpoint/2010/main" val="4073391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HB can only select studies which have been set</a:t>
            </a:r>
            <a:r>
              <a:rPr lang="en-US" baseline="0" dirty="0"/>
              <a:t> up in </a:t>
            </a:r>
            <a:r>
              <a:rPr lang="en-US" baseline="0" dirty="0" err="1"/>
              <a:t>Velos</a:t>
            </a:r>
            <a:endParaRPr lang="en-US" dirty="0"/>
          </a:p>
        </p:txBody>
      </p:sp>
      <p:sp>
        <p:nvSpPr>
          <p:cNvPr id="4" name="Slide Number Placeholder 3"/>
          <p:cNvSpPr>
            <a:spLocks noGrp="1"/>
          </p:cNvSpPr>
          <p:nvPr>
            <p:ph type="sldNum" sz="quarter" idx="10"/>
          </p:nvPr>
        </p:nvSpPr>
        <p:spPr/>
        <p:txBody>
          <a:bodyPr/>
          <a:lstStyle/>
          <a:p>
            <a:fld id="{CB29351E-C701-460A-A001-E1C7961F84C9}" type="slidenum">
              <a:rPr lang="en-US" smtClean="0"/>
              <a:t>9</a:t>
            </a:fld>
            <a:endParaRPr lang="en-US"/>
          </a:p>
        </p:txBody>
      </p:sp>
    </p:spTree>
    <p:extLst>
      <p:ext uri="{BB962C8B-B14F-4D97-AF65-F5344CB8AC3E}">
        <p14:creationId xmlns:p14="http://schemas.microsoft.com/office/powerpoint/2010/main" val="1669859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 patient can</a:t>
            </a:r>
            <a:r>
              <a:rPr lang="en-US" baseline="0" dirty="0"/>
              <a:t> learn more about a study and if they click “I’m interested” they will see the next screen.  </a:t>
            </a:r>
            <a:endParaRPr lang="en-US" dirty="0"/>
          </a:p>
        </p:txBody>
      </p:sp>
      <p:sp>
        <p:nvSpPr>
          <p:cNvPr id="4" name="Slide Number Placeholder 3"/>
          <p:cNvSpPr>
            <a:spLocks noGrp="1"/>
          </p:cNvSpPr>
          <p:nvPr>
            <p:ph type="sldNum" sz="quarter" idx="10"/>
          </p:nvPr>
        </p:nvSpPr>
        <p:spPr/>
        <p:txBody>
          <a:bodyPr/>
          <a:lstStyle/>
          <a:p>
            <a:fld id="{CB29351E-C701-460A-A001-E1C7961F84C9}" type="slidenum">
              <a:rPr lang="en-US" smtClean="0"/>
              <a:t>10</a:t>
            </a:fld>
            <a:endParaRPr lang="en-US"/>
          </a:p>
        </p:txBody>
      </p:sp>
    </p:spTree>
    <p:extLst>
      <p:ext uri="{BB962C8B-B14F-4D97-AF65-F5344CB8AC3E}">
        <p14:creationId xmlns:p14="http://schemas.microsoft.com/office/powerpoint/2010/main" val="2635926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29351E-C701-460A-A001-E1C7961F84C9}" type="slidenum">
              <a:rPr lang="en-US" smtClean="0"/>
              <a:t>11</a:t>
            </a:fld>
            <a:endParaRPr lang="en-US"/>
          </a:p>
        </p:txBody>
      </p:sp>
    </p:spTree>
    <p:extLst>
      <p:ext uri="{BB962C8B-B14F-4D97-AF65-F5344CB8AC3E}">
        <p14:creationId xmlns:p14="http://schemas.microsoft.com/office/powerpoint/2010/main" val="2647361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67279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602680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754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1529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5097531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825625"/>
            <a:ext cx="10515600" cy="3961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6" r:id="rId4"/>
    <p:sldLayoutId id="2147483657"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806103"/>
            <a:ext cx="9144000" cy="2387600"/>
          </a:xfrm>
        </p:spPr>
        <p:txBody>
          <a:bodyPr/>
          <a:lstStyle/>
          <a:p>
            <a:r>
              <a:rPr lang="en-US" dirty="0" err="1"/>
              <a:t>myDH</a:t>
            </a:r>
            <a:r>
              <a:rPr lang="en-US" dirty="0"/>
              <a:t> Research Recruitment Workflow Walkthrough</a:t>
            </a:r>
          </a:p>
        </p:txBody>
      </p:sp>
    </p:spTree>
    <p:extLst>
      <p:ext uri="{BB962C8B-B14F-4D97-AF65-F5344CB8AC3E}">
        <p14:creationId xmlns:p14="http://schemas.microsoft.com/office/powerpoint/2010/main" val="76914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796954"/>
            <a:ext cx="12201011" cy="4343457"/>
          </a:xfrm>
          <a:prstGeom prst="rect">
            <a:avLst/>
          </a:prstGeom>
        </p:spPr>
      </p:pic>
      <p:sp>
        <p:nvSpPr>
          <p:cNvPr id="3" name="TextBox 2"/>
          <p:cNvSpPr txBox="1"/>
          <p:nvPr/>
        </p:nvSpPr>
        <p:spPr>
          <a:xfrm>
            <a:off x="0" y="-56419"/>
            <a:ext cx="1365695" cy="369332"/>
          </a:xfrm>
          <a:prstGeom prst="rect">
            <a:avLst/>
          </a:prstGeom>
          <a:solidFill>
            <a:srgbClr val="00B050"/>
          </a:solidFill>
        </p:spPr>
        <p:txBody>
          <a:bodyPr wrap="none" rtlCol="0">
            <a:spAutoFit/>
          </a:bodyPr>
          <a:lstStyle/>
          <a:p>
            <a:r>
              <a:rPr lang="en-US" dirty="0"/>
              <a:t>Patient View</a:t>
            </a:r>
          </a:p>
        </p:txBody>
      </p:sp>
    </p:spTree>
    <p:extLst>
      <p:ext uri="{BB962C8B-B14F-4D97-AF65-F5344CB8AC3E}">
        <p14:creationId xmlns:p14="http://schemas.microsoft.com/office/powerpoint/2010/main" val="998052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666054"/>
            <a:ext cx="12120527" cy="4705015"/>
          </a:xfrm>
          <a:prstGeom prst="rect">
            <a:avLst/>
          </a:prstGeom>
        </p:spPr>
      </p:pic>
      <p:sp>
        <p:nvSpPr>
          <p:cNvPr id="4" name="TextBox 3"/>
          <p:cNvSpPr txBox="1"/>
          <p:nvPr/>
        </p:nvSpPr>
        <p:spPr>
          <a:xfrm>
            <a:off x="0" y="-56419"/>
            <a:ext cx="1365695" cy="369332"/>
          </a:xfrm>
          <a:prstGeom prst="rect">
            <a:avLst/>
          </a:prstGeom>
          <a:solidFill>
            <a:srgbClr val="00B050"/>
          </a:solidFill>
        </p:spPr>
        <p:txBody>
          <a:bodyPr wrap="none" rtlCol="0">
            <a:spAutoFit/>
          </a:bodyPr>
          <a:lstStyle/>
          <a:p>
            <a:r>
              <a:rPr lang="en-US" dirty="0"/>
              <a:t>Patient View</a:t>
            </a:r>
          </a:p>
        </p:txBody>
      </p:sp>
    </p:spTree>
    <p:extLst>
      <p:ext uri="{BB962C8B-B14F-4D97-AF65-F5344CB8AC3E}">
        <p14:creationId xmlns:p14="http://schemas.microsoft.com/office/powerpoint/2010/main" val="3737006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1279148"/>
            <a:ext cx="12148076" cy="3622366"/>
          </a:xfrm>
          <a:prstGeom prst="rect">
            <a:avLst/>
          </a:prstGeom>
        </p:spPr>
      </p:pic>
      <p:sp>
        <p:nvSpPr>
          <p:cNvPr id="3" name="TextBox 2"/>
          <p:cNvSpPr txBox="1"/>
          <p:nvPr/>
        </p:nvSpPr>
        <p:spPr>
          <a:xfrm>
            <a:off x="0" y="-56419"/>
            <a:ext cx="1365695" cy="369332"/>
          </a:xfrm>
          <a:prstGeom prst="rect">
            <a:avLst/>
          </a:prstGeom>
          <a:solidFill>
            <a:srgbClr val="00B050"/>
          </a:solidFill>
        </p:spPr>
        <p:txBody>
          <a:bodyPr wrap="none" rtlCol="0">
            <a:spAutoFit/>
          </a:bodyPr>
          <a:lstStyle/>
          <a:p>
            <a:r>
              <a:rPr lang="en-US" dirty="0"/>
              <a:t>Patient View</a:t>
            </a:r>
          </a:p>
        </p:txBody>
      </p:sp>
    </p:spTree>
    <p:extLst>
      <p:ext uri="{BB962C8B-B14F-4D97-AF65-F5344CB8AC3E}">
        <p14:creationId xmlns:p14="http://schemas.microsoft.com/office/powerpoint/2010/main" val="3999567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072190" y="709952"/>
            <a:ext cx="6047619" cy="5438095"/>
          </a:xfrm>
          <a:prstGeom prst="rect">
            <a:avLst/>
          </a:prstGeom>
        </p:spPr>
      </p:pic>
      <p:sp>
        <p:nvSpPr>
          <p:cNvPr id="3" name="TextBox 2"/>
          <p:cNvSpPr txBox="1"/>
          <p:nvPr/>
        </p:nvSpPr>
        <p:spPr>
          <a:xfrm>
            <a:off x="0" y="1414"/>
            <a:ext cx="2134110" cy="369332"/>
          </a:xfrm>
          <a:prstGeom prst="rect">
            <a:avLst/>
          </a:prstGeom>
          <a:solidFill>
            <a:srgbClr val="FF0000"/>
          </a:solidFill>
        </p:spPr>
        <p:txBody>
          <a:bodyPr wrap="none" rtlCol="0">
            <a:spAutoFit/>
          </a:bodyPr>
          <a:lstStyle/>
          <a:p>
            <a:r>
              <a:rPr lang="en-US" dirty="0"/>
              <a:t>Research Team View</a:t>
            </a:r>
          </a:p>
        </p:txBody>
      </p:sp>
    </p:spTree>
    <p:extLst>
      <p:ext uri="{BB962C8B-B14F-4D97-AF65-F5344CB8AC3E}">
        <p14:creationId xmlns:p14="http://schemas.microsoft.com/office/powerpoint/2010/main" val="335474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5563" y="799071"/>
            <a:ext cx="12042127" cy="4744994"/>
          </a:xfrm>
          <a:prstGeom prst="rect">
            <a:avLst/>
          </a:prstGeom>
        </p:spPr>
      </p:pic>
      <p:sp>
        <p:nvSpPr>
          <p:cNvPr id="3" name="TextBox 2"/>
          <p:cNvSpPr txBox="1"/>
          <p:nvPr/>
        </p:nvSpPr>
        <p:spPr>
          <a:xfrm>
            <a:off x="0" y="1414"/>
            <a:ext cx="2134110" cy="369332"/>
          </a:xfrm>
          <a:prstGeom prst="rect">
            <a:avLst/>
          </a:prstGeom>
          <a:solidFill>
            <a:srgbClr val="FF0000"/>
          </a:solidFill>
        </p:spPr>
        <p:txBody>
          <a:bodyPr wrap="none" rtlCol="0">
            <a:spAutoFit/>
          </a:bodyPr>
          <a:lstStyle/>
          <a:p>
            <a:r>
              <a:rPr lang="en-US" dirty="0"/>
              <a:t>Research Team View</a:t>
            </a:r>
          </a:p>
        </p:txBody>
      </p:sp>
    </p:spTree>
    <p:extLst>
      <p:ext uri="{BB962C8B-B14F-4D97-AF65-F5344CB8AC3E}">
        <p14:creationId xmlns:p14="http://schemas.microsoft.com/office/powerpoint/2010/main" val="7794915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464709"/>
            <a:ext cx="12170676" cy="3197907"/>
          </a:xfrm>
          <a:prstGeom prst="rect">
            <a:avLst/>
          </a:prstGeom>
        </p:spPr>
      </p:pic>
      <p:sp>
        <p:nvSpPr>
          <p:cNvPr id="3" name="TextBox 2"/>
          <p:cNvSpPr txBox="1"/>
          <p:nvPr/>
        </p:nvSpPr>
        <p:spPr>
          <a:xfrm>
            <a:off x="0" y="1414"/>
            <a:ext cx="2134110" cy="369332"/>
          </a:xfrm>
          <a:prstGeom prst="rect">
            <a:avLst/>
          </a:prstGeom>
          <a:solidFill>
            <a:srgbClr val="FF0000"/>
          </a:solidFill>
        </p:spPr>
        <p:txBody>
          <a:bodyPr wrap="none" rtlCol="0">
            <a:spAutoFit/>
          </a:bodyPr>
          <a:lstStyle/>
          <a:p>
            <a:r>
              <a:rPr lang="en-US" dirty="0"/>
              <a:t>Research Team View</a:t>
            </a:r>
          </a:p>
        </p:txBody>
      </p:sp>
    </p:spTree>
    <p:extLst>
      <p:ext uri="{BB962C8B-B14F-4D97-AF65-F5344CB8AC3E}">
        <p14:creationId xmlns:p14="http://schemas.microsoft.com/office/powerpoint/2010/main" val="326492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1419367"/>
            <a:ext cx="12175279" cy="2979637"/>
          </a:xfrm>
          <a:prstGeom prst="rect">
            <a:avLst/>
          </a:prstGeom>
        </p:spPr>
      </p:pic>
      <p:sp>
        <p:nvSpPr>
          <p:cNvPr id="3" name="TextBox 2"/>
          <p:cNvSpPr txBox="1"/>
          <p:nvPr/>
        </p:nvSpPr>
        <p:spPr>
          <a:xfrm>
            <a:off x="0" y="1414"/>
            <a:ext cx="2134110" cy="369332"/>
          </a:xfrm>
          <a:prstGeom prst="rect">
            <a:avLst/>
          </a:prstGeom>
          <a:solidFill>
            <a:srgbClr val="FF0000"/>
          </a:solidFill>
        </p:spPr>
        <p:txBody>
          <a:bodyPr wrap="none" rtlCol="0">
            <a:spAutoFit/>
          </a:bodyPr>
          <a:lstStyle/>
          <a:p>
            <a:r>
              <a:rPr lang="en-US" dirty="0"/>
              <a:t>Research Team View</a:t>
            </a:r>
          </a:p>
        </p:txBody>
      </p:sp>
    </p:spTree>
    <p:extLst>
      <p:ext uri="{BB962C8B-B14F-4D97-AF65-F5344CB8AC3E}">
        <p14:creationId xmlns:p14="http://schemas.microsoft.com/office/powerpoint/2010/main" val="1912590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931552"/>
            <a:ext cx="12146132" cy="4678416"/>
          </a:xfrm>
          <a:prstGeom prst="rect">
            <a:avLst/>
          </a:prstGeom>
        </p:spPr>
      </p:pic>
      <p:sp>
        <p:nvSpPr>
          <p:cNvPr id="4" name="TextBox 3"/>
          <p:cNvSpPr txBox="1"/>
          <p:nvPr/>
        </p:nvSpPr>
        <p:spPr>
          <a:xfrm>
            <a:off x="0" y="1414"/>
            <a:ext cx="2134110" cy="369332"/>
          </a:xfrm>
          <a:prstGeom prst="rect">
            <a:avLst/>
          </a:prstGeom>
          <a:solidFill>
            <a:srgbClr val="FF0000"/>
          </a:solidFill>
        </p:spPr>
        <p:txBody>
          <a:bodyPr wrap="none" rtlCol="0">
            <a:spAutoFit/>
          </a:bodyPr>
          <a:lstStyle/>
          <a:p>
            <a:r>
              <a:rPr lang="en-US" dirty="0"/>
              <a:t>Research Team View</a:t>
            </a:r>
          </a:p>
        </p:txBody>
      </p:sp>
    </p:spTree>
    <p:extLst>
      <p:ext uri="{BB962C8B-B14F-4D97-AF65-F5344CB8AC3E}">
        <p14:creationId xmlns:p14="http://schemas.microsoft.com/office/powerpoint/2010/main" val="2106072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285225"/>
            <a:ext cx="12192000" cy="6087462"/>
          </a:xfrm>
          <a:prstGeom prst="rect">
            <a:avLst/>
          </a:prstGeom>
        </p:spPr>
      </p:pic>
      <p:sp>
        <p:nvSpPr>
          <p:cNvPr id="3" name="Rectangle 2"/>
          <p:cNvSpPr/>
          <p:nvPr/>
        </p:nvSpPr>
        <p:spPr>
          <a:xfrm>
            <a:off x="4233705" y="6175865"/>
            <a:ext cx="6096000" cy="646331"/>
          </a:xfrm>
          <a:prstGeom prst="rect">
            <a:avLst/>
          </a:prstGeom>
          <a:solidFill>
            <a:srgbClr val="FFFF00"/>
          </a:solidFill>
        </p:spPr>
        <p:txBody>
          <a:bodyPr>
            <a:spAutoFit/>
          </a:bodyPr>
          <a:lstStyle/>
          <a:p>
            <a:r>
              <a:rPr lang="en-US" dirty="0"/>
              <a:t>We are planning to add a section to the </a:t>
            </a:r>
            <a:r>
              <a:rPr lang="en-US" dirty="0" err="1"/>
              <a:t>myDH</a:t>
            </a:r>
            <a:r>
              <a:rPr lang="en-US" dirty="0"/>
              <a:t> homepage called “Opt into Research Studies”</a:t>
            </a:r>
          </a:p>
        </p:txBody>
      </p:sp>
      <p:cxnSp>
        <p:nvCxnSpPr>
          <p:cNvPr id="5" name="Straight Arrow Connector 4"/>
          <p:cNvCxnSpPr/>
          <p:nvPr/>
        </p:nvCxnSpPr>
        <p:spPr>
          <a:xfrm flipV="1">
            <a:off x="8541100" y="5300427"/>
            <a:ext cx="1075173" cy="85185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0" y="-56419"/>
            <a:ext cx="1365695" cy="369332"/>
          </a:xfrm>
          <a:prstGeom prst="rect">
            <a:avLst/>
          </a:prstGeom>
          <a:solidFill>
            <a:srgbClr val="00B050"/>
          </a:solidFill>
        </p:spPr>
        <p:txBody>
          <a:bodyPr wrap="none" rtlCol="0">
            <a:spAutoFit/>
          </a:bodyPr>
          <a:lstStyle/>
          <a:p>
            <a:r>
              <a:rPr lang="en-US" dirty="0"/>
              <a:t>Patient View</a:t>
            </a:r>
          </a:p>
        </p:txBody>
      </p:sp>
    </p:spTree>
    <p:extLst>
      <p:ext uri="{BB962C8B-B14F-4D97-AF65-F5344CB8AC3E}">
        <p14:creationId xmlns:p14="http://schemas.microsoft.com/office/powerpoint/2010/main" val="431307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683" y="1226372"/>
            <a:ext cx="12192683" cy="4303300"/>
          </a:xfrm>
          <a:prstGeom prst="rect">
            <a:avLst/>
          </a:prstGeom>
        </p:spPr>
      </p:pic>
      <p:sp>
        <p:nvSpPr>
          <p:cNvPr id="4" name="Rectangle 3"/>
          <p:cNvSpPr/>
          <p:nvPr/>
        </p:nvSpPr>
        <p:spPr>
          <a:xfrm>
            <a:off x="6095658" y="6211669"/>
            <a:ext cx="6096000" cy="646331"/>
          </a:xfrm>
          <a:prstGeom prst="rect">
            <a:avLst/>
          </a:prstGeom>
          <a:solidFill>
            <a:srgbClr val="FFFF00"/>
          </a:solidFill>
        </p:spPr>
        <p:txBody>
          <a:bodyPr>
            <a:spAutoFit/>
          </a:bodyPr>
          <a:lstStyle/>
          <a:p>
            <a:r>
              <a:rPr lang="en-US" dirty="0"/>
              <a:t>We are able to change this language, please let us know if there are any change recommendations.  </a:t>
            </a:r>
          </a:p>
        </p:txBody>
      </p:sp>
      <p:sp>
        <p:nvSpPr>
          <p:cNvPr id="5" name="TextBox 4"/>
          <p:cNvSpPr txBox="1"/>
          <p:nvPr/>
        </p:nvSpPr>
        <p:spPr>
          <a:xfrm>
            <a:off x="0" y="-56419"/>
            <a:ext cx="1365695" cy="369332"/>
          </a:xfrm>
          <a:prstGeom prst="rect">
            <a:avLst/>
          </a:prstGeom>
          <a:solidFill>
            <a:srgbClr val="00B050"/>
          </a:solidFill>
        </p:spPr>
        <p:txBody>
          <a:bodyPr wrap="none" rtlCol="0">
            <a:spAutoFit/>
          </a:bodyPr>
          <a:lstStyle/>
          <a:p>
            <a:r>
              <a:rPr lang="en-US" dirty="0"/>
              <a:t>Patient View</a:t>
            </a:r>
          </a:p>
        </p:txBody>
      </p:sp>
    </p:spTree>
    <p:extLst>
      <p:ext uri="{BB962C8B-B14F-4D97-AF65-F5344CB8AC3E}">
        <p14:creationId xmlns:p14="http://schemas.microsoft.com/office/powerpoint/2010/main" val="1775347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935735"/>
            <a:ext cx="12192000" cy="4386042"/>
          </a:xfrm>
          <a:prstGeom prst="rect">
            <a:avLst/>
          </a:prstGeom>
        </p:spPr>
      </p:pic>
      <p:sp>
        <p:nvSpPr>
          <p:cNvPr id="4" name="TextBox 3"/>
          <p:cNvSpPr txBox="1"/>
          <p:nvPr/>
        </p:nvSpPr>
        <p:spPr>
          <a:xfrm>
            <a:off x="0" y="-56419"/>
            <a:ext cx="1365695" cy="369332"/>
          </a:xfrm>
          <a:prstGeom prst="rect">
            <a:avLst/>
          </a:prstGeom>
          <a:solidFill>
            <a:srgbClr val="00B050"/>
          </a:solidFill>
        </p:spPr>
        <p:txBody>
          <a:bodyPr wrap="none" rtlCol="0">
            <a:spAutoFit/>
          </a:bodyPr>
          <a:lstStyle/>
          <a:p>
            <a:r>
              <a:rPr lang="en-US" dirty="0"/>
              <a:t>Patient View</a:t>
            </a:r>
          </a:p>
        </p:txBody>
      </p:sp>
    </p:spTree>
    <p:extLst>
      <p:ext uri="{BB962C8B-B14F-4D97-AF65-F5344CB8AC3E}">
        <p14:creationId xmlns:p14="http://schemas.microsoft.com/office/powerpoint/2010/main" val="511787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395913" y="315842"/>
            <a:ext cx="2514286" cy="1923810"/>
          </a:xfrm>
          <a:prstGeom prst="rect">
            <a:avLst/>
          </a:prstGeom>
        </p:spPr>
      </p:pic>
      <p:pic>
        <p:nvPicPr>
          <p:cNvPr id="5" name="Picture 4"/>
          <p:cNvPicPr>
            <a:picLocks noChangeAspect="1"/>
          </p:cNvPicPr>
          <p:nvPr/>
        </p:nvPicPr>
        <p:blipFill>
          <a:blip r:embed="rId4"/>
          <a:stretch>
            <a:fillRect/>
          </a:stretch>
        </p:blipFill>
        <p:spPr>
          <a:xfrm>
            <a:off x="1" y="2460250"/>
            <a:ext cx="12192000" cy="2677059"/>
          </a:xfrm>
          <a:prstGeom prst="rect">
            <a:avLst/>
          </a:prstGeom>
        </p:spPr>
      </p:pic>
      <p:sp>
        <p:nvSpPr>
          <p:cNvPr id="4" name="TextBox 3"/>
          <p:cNvSpPr txBox="1"/>
          <p:nvPr/>
        </p:nvSpPr>
        <p:spPr>
          <a:xfrm>
            <a:off x="0" y="0"/>
            <a:ext cx="2077428" cy="369332"/>
          </a:xfrm>
          <a:prstGeom prst="rect">
            <a:avLst/>
          </a:prstGeom>
          <a:solidFill>
            <a:srgbClr val="00B0F0"/>
          </a:solidFill>
        </p:spPr>
        <p:txBody>
          <a:bodyPr wrap="none" rtlCol="0">
            <a:spAutoFit/>
          </a:bodyPr>
          <a:lstStyle/>
          <a:p>
            <a:r>
              <a:rPr lang="en-US" dirty="0"/>
              <a:t>Honest Broker View</a:t>
            </a:r>
          </a:p>
        </p:txBody>
      </p:sp>
    </p:spTree>
    <p:extLst>
      <p:ext uri="{BB962C8B-B14F-4D97-AF65-F5344CB8AC3E}">
        <p14:creationId xmlns:p14="http://schemas.microsoft.com/office/powerpoint/2010/main" val="256376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121579" y="411479"/>
            <a:ext cx="7438095" cy="5771429"/>
          </a:xfrm>
          <a:prstGeom prst="rect">
            <a:avLst/>
          </a:prstGeom>
        </p:spPr>
      </p:pic>
      <p:sp>
        <p:nvSpPr>
          <p:cNvPr id="5" name="TextBox 4"/>
          <p:cNvSpPr txBox="1"/>
          <p:nvPr/>
        </p:nvSpPr>
        <p:spPr>
          <a:xfrm>
            <a:off x="0" y="0"/>
            <a:ext cx="2077428" cy="369332"/>
          </a:xfrm>
          <a:prstGeom prst="rect">
            <a:avLst/>
          </a:prstGeom>
          <a:solidFill>
            <a:srgbClr val="00B0F0"/>
          </a:solidFill>
        </p:spPr>
        <p:txBody>
          <a:bodyPr wrap="none" rtlCol="0">
            <a:spAutoFit/>
          </a:bodyPr>
          <a:lstStyle/>
          <a:p>
            <a:r>
              <a:rPr lang="en-US" dirty="0"/>
              <a:t>Honest Broker View</a:t>
            </a:r>
          </a:p>
        </p:txBody>
      </p:sp>
    </p:spTree>
    <p:extLst>
      <p:ext uri="{BB962C8B-B14F-4D97-AF65-F5344CB8AC3E}">
        <p14:creationId xmlns:p14="http://schemas.microsoft.com/office/powerpoint/2010/main" val="986432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1154187" y="304146"/>
            <a:ext cx="10114286" cy="6019048"/>
          </a:xfrm>
          <a:prstGeom prst="rect">
            <a:avLst/>
          </a:prstGeom>
        </p:spPr>
      </p:pic>
      <p:sp>
        <p:nvSpPr>
          <p:cNvPr id="3" name="TextBox 2"/>
          <p:cNvSpPr txBox="1"/>
          <p:nvPr/>
        </p:nvSpPr>
        <p:spPr>
          <a:xfrm>
            <a:off x="0" y="0"/>
            <a:ext cx="2077428" cy="369332"/>
          </a:xfrm>
          <a:prstGeom prst="rect">
            <a:avLst/>
          </a:prstGeom>
          <a:solidFill>
            <a:srgbClr val="00B0F0"/>
          </a:solidFill>
        </p:spPr>
        <p:txBody>
          <a:bodyPr wrap="none" rtlCol="0">
            <a:spAutoFit/>
          </a:bodyPr>
          <a:lstStyle/>
          <a:p>
            <a:r>
              <a:rPr lang="en-US" dirty="0"/>
              <a:t>Honest Broker View</a:t>
            </a:r>
          </a:p>
        </p:txBody>
      </p:sp>
    </p:spTree>
    <p:extLst>
      <p:ext uri="{BB962C8B-B14F-4D97-AF65-F5344CB8AC3E}">
        <p14:creationId xmlns:p14="http://schemas.microsoft.com/office/powerpoint/2010/main" val="4088343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95416" y="341951"/>
            <a:ext cx="11588449" cy="5780822"/>
          </a:xfrm>
          <a:prstGeom prst="rect">
            <a:avLst/>
          </a:prstGeom>
        </p:spPr>
      </p:pic>
      <p:sp>
        <p:nvSpPr>
          <p:cNvPr id="3" name="TextBox 2"/>
          <p:cNvSpPr txBox="1"/>
          <p:nvPr/>
        </p:nvSpPr>
        <p:spPr>
          <a:xfrm>
            <a:off x="0" y="0"/>
            <a:ext cx="2077428" cy="369332"/>
          </a:xfrm>
          <a:prstGeom prst="rect">
            <a:avLst/>
          </a:prstGeom>
          <a:solidFill>
            <a:srgbClr val="00B0F0"/>
          </a:solidFill>
        </p:spPr>
        <p:txBody>
          <a:bodyPr wrap="none" rtlCol="0">
            <a:spAutoFit/>
          </a:bodyPr>
          <a:lstStyle/>
          <a:p>
            <a:r>
              <a:rPr lang="en-US" dirty="0"/>
              <a:t>Honest Broker View</a:t>
            </a:r>
          </a:p>
        </p:txBody>
      </p:sp>
    </p:spTree>
    <p:extLst>
      <p:ext uri="{BB962C8B-B14F-4D97-AF65-F5344CB8AC3E}">
        <p14:creationId xmlns:p14="http://schemas.microsoft.com/office/powerpoint/2010/main" val="1305835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42230" y="832021"/>
            <a:ext cx="9904494" cy="4549487"/>
          </a:xfrm>
          <a:prstGeom prst="rect">
            <a:avLst/>
          </a:prstGeom>
        </p:spPr>
      </p:pic>
      <p:sp>
        <p:nvSpPr>
          <p:cNvPr id="4" name="TextBox 3"/>
          <p:cNvSpPr txBox="1"/>
          <p:nvPr/>
        </p:nvSpPr>
        <p:spPr>
          <a:xfrm>
            <a:off x="0" y="0"/>
            <a:ext cx="2077428" cy="369332"/>
          </a:xfrm>
          <a:prstGeom prst="rect">
            <a:avLst/>
          </a:prstGeom>
          <a:solidFill>
            <a:srgbClr val="00B0F0"/>
          </a:solidFill>
        </p:spPr>
        <p:txBody>
          <a:bodyPr wrap="none" rtlCol="0">
            <a:spAutoFit/>
          </a:bodyPr>
          <a:lstStyle/>
          <a:p>
            <a:r>
              <a:rPr lang="en-US" dirty="0"/>
              <a:t>Honest Broker View</a:t>
            </a:r>
          </a:p>
        </p:txBody>
      </p:sp>
    </p:spTree>
    <p:extLst>
      <p:ext uri="{BB962C8B-B14F-4D97-AF65-F5344CB8AC3E}">
        <p14:creationId xmlns:p14="http://schemas.microsoft.com/office/powerpoint/2010/main" val="10603385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H_PPT_WhiteMk-HD-20170630.potx" id="{F5A29657-4853-4C72-AF7D-842685C50F9D}" vid="{0BBCC786-CDF7-4685-8F9B-5BFD4300D5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DH_PPT_WhiteMk-HD-20171005 (3)</Template>
  <TotalTime>370</TotalTime>
  <Words>442</Words>
  <Application>Microsoft Office PowerPoint</Application>
  <PresentationFormat>Widescreen</PresentationFormat>
  <Paragraphs>47</Paragraphs>
  <Slides>17</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Times New Roman</vt:lpstr>
      <vt:lpstr>Office Theme</vt:lpstr>
      <vt:lpstr>myDH Research Recruitment Workflow Walkthrough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Dartmouth-Hitchcock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Dillon M. Walsh</dc:creator>
  <cp:lastModifiedBy>Kimberley R. Holt</cp:lastModifiedBy>
  <cp:revision>15</cp:revision>
  <dcterms:created xsi:type="dcterms:W3CDTF">2019-07-16T14:15:10Z</dcterms:created>
  <dcterms:modified xsi:type="dcterms:W3CDTF">2025-07-28T12:59:59Z</dcterms:modified>
</cp:coreProperties>
</file>