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3"/>
  </p:notesMasterIdLst>
  <p:sldIdLst>
    <p:sldId id="256" r:id="rId2"/>
    <p:sldId id="297" r:id="rId3"/>
    <p:sldId id="263" r:id="rId4"/>
    <p:sldId id="326" r:id="rId5"/>
    <p:sldId id="325" r:id="rId6"/>
    <p:sldId id="327" r:id="rId7"/>
    <p:sldId id="328" r:id="rId8"/>
    <p:sldId id="329" r:id="rId9"/>
    <p:sldId id="330" r:id="rId10"/>
    <p:sldId id="336" r:id="rId11"/>
    <p:sldId id="335" r:id="rId12"/>
    <p:sldId id="333" r:id="rId13"/>
    <p:sldId id="334" r:id="rId14"/>
    <p:sldId id="342" r:id="rId15"/>
    <p:sldId id="343" r:id="rId16"/>
    <p:sldId id="344" r:id="rId17"/>
    <p:sldId id="345" r:id="rId18"/>
    <p:sldId id="346" r:id="rId19"/>
    <p:sldId id="347" r:id="rId20"/>
    <p:sldId id="348" r:id="rId21"/>
    <p:sldId id="349" r:id="rId22"/>
    <p:sldId id="331" r:id="rId23"/>
    <p:sldId id="340" r:id="rId24"/>
    <p:sldId id="339" r:id="rId25"/>
    <p:sldId id="341" r:id="rId26"/>
    <p:sldId id="337" r:id="rId27"/>
    <p:sldId id="338" r:id="rId28"/>
    <p:sldId id="332" r:id="rId29"/>
    <p:sldId id="350" r:id="rId30"/>
    <p:sldId id="351" r:id="rId31"/>
    <p:sldId id="352"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28"/>
    <p:restoredTop sz="94658"/>
  </p:normalViewPr>
  <p:slideViewPr>
    <p:cSldViewPr snapToGrid="0">
      <p:cViewPr varScale="1">
        <p:scale>
          <a:sx n="67" d="100"/>
          <a:sy n="67" d="100"/>
        </p:scale>
        <p:origin x="606" y="78"/>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A9D9F9-BFBC-1241-B452-0C60AA13DF1F}" type="datetimeFigureOut">
              <a:rPr lang="en-US" smtClean="0"/>
              <a:t>3/24/2026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56E7EF-E40B-554C-9E5A-CB4267034B16}" type="slidenum">
              <a:rPr lang="en-US" smtClean="0"/>
              <a:t>‹#›</a:t>
            </a:fld>
            <a:endParaRPr lang="en-US"/>
          </a:p>
        </p:txBody>
      </p:sp>
    </p:spTree>
    <p:extLst>
      <p:ext uri="{BB962C8B-B14F-4D97-AF65-F5344CB8AC3E}">
        <p14:creationId xmlns:p14="http://schemas.microsoft.com/office/powerpoint/2010/main" val="23448165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0A8F4-1B79-429A-A0DE-AF210751546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1EB1E6C-4113-7ABF-3110-3A1A641295D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E6C859-607F-102C-4B10-3DD94DBC35A4}"/>
              </a:ext>
            </a:extLst>
          </p:cNvPr>
          <p:cNvSpPr>
            <a:spLocks noGrp="1"/>
          </p:cNvSpPr>
          <p:nvPr>
            <p:ph type="dt" sz="half" idx="10"/>
          </p:nvPr>
        </p:nvSpPr>
        <p:spPr/>
        <p:txBody>
          <a:bodyPr/>
          <a:lstStyle/>
          <a:p>
            <a:fld id="{1B655445-96D5-224F-A328-2928CF6FFED4}" type="datetimeFigureOut">
              <a:rPr lang="en-US" smtClean="0"/>
              <a:t>3/24/2026</a:t>
            </a:fld>
            <a:endParaRPr lang="en-US"/>
          </a:p>
        </p:txBody>
      </p:sp>
      <p:sp>
        <p:nvSpPr>
          <p:cNvPr id="5" name="Footer Placeholder 4">
            <a:extLst>
              <a:ext uri="{FF2B5EF4-FFF2-40B4-BE49-F238E27FC236}">
                <a16:creationId xmlns:a16="http://schemas.microsoft.com/office/drawing/2014/main" id="{ADA327B3-96FF-F02D-CBD1-111F6B2F07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87899E-8745-89C7-5376-1B48651A9BBB}"/>
              </a:ext>
            </a:extLst>
          </p:cNvPr>
          <p:cNvSpPr>
            <a:spLocks noGrp="1"/>
          </p:cNvSpPr>
          <p:nvPr>
            <p:ph type="sldNum" sz="quarter" idx="12"/>
          </p:nvPr>
        </p:nvSpPr>
        <p:spPr/>
        <p:txBody>
          <a:bodyPr/>
          <a:lstStyle/>
          <a:p>
            <a:fld id="{B603EB42-D229-B24F-9C32-BDC91BD3F3A5}" type="slidenum">
              <a:rPr lang="en-US" smtClean="0"/>
              <a:t>‹#›</a:t>
            </a:fld>
            <a:endParaRPr lang="en-US"/>
          </a:p>
        </p:txBody>
      </p:sp>
    </p:spTree>
    <p:extLst>
      <p:ext uri="{BB962C8B-B14F-4D97-AF65-F5344CB8AC3E}">
        <p14:creationId xmlns:p14="http://schemas.microsoft.com/office/powerpoint/2010/main" val="5039838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550B7-C691-421F-B6E0-4DE0ECA633F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60D7D95-9A67-0F77-189B-5391A0F0289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0AC13E-4A55-4964-BF78-A215668664E8}"/>
              </a:ext>
            </a:extLst>
          </p:cNvPr>
          <p:cNvSpPr>
            <a:spLocks noGrp="1"/>
          </p:cNvSpPr>
          <p:nvPr>
            <p:ph type="dt" sz="half" idx="10"/>
          </p:nvPr>
        </p:nvSpPr>
        <p:spPr/>
        <p:txBody>
          <a:bodyPr/>
          <a:lstStyle/>
          <a:p>
            <a:fld id="{1B655445-96D5-224F-A328-2928CF6FFED4}" type="datetimeFigureOut">
              <a:rPr lang="en-US" smtClean="0"/>
              <a:t>3/24/2026</a:t>
            </a:fld>
            <a:endParaRPr lang="en-US"/>
          </a:p>
        </p:txBody>
      </p:sp>
      <p:sp>
        <p:nvSpPr>
          <p:cNvPr id="5" name="Footer Placeholder 4">
            <a:extLst>
              <a:ext uri="{FF2B5EF4-FFF2-40B4-BE49-F238E27FC236}">
                <a16:creationId xmlns:a16="http://schemas.microsoft.com/office/drawing/2014/main" id="{7F4C3C78-1FF0-0B1C-28D4-9818AA9D1F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F072AE-A015-CC8C-CA6B-94C982A7AAE1}"/>
              </a:ext>
            </a:extLst>
          </p:cNvPr>
          <p:cNvSpPr>
            <a:spLocks noGrp="1"/>
          </p:cNvSpPr>
          <p:nvPr>
            <p:ph type="sldNum" sz="quarter" idx="12"/>
          </p:nvPr>
        </p:nvSpPr>
        <p:spPr/>
        <p:txBody>
          <a:bodyPr/>
          <a:lstStyle/>
          <a:p>
            <a:fld id="{B603EB42-D229-B24F-9C32-BDC91BD3F3A5}" type="slidenum">
              <a:rPr lang="en-US" smtClean="0"/>
              <a:t>‹#›</a:t>
            </a:fld>
            <a:endParaRPr lang="en-US"/>
          </a:p>
        </p:txBody>
      </p:sp>
    </p:spTree>
    <p:extLst>
      <p:ext uri="{BB962C8B-B14F-4D97-AF65-F5344CB8AC3E}">
        <p14:creationId xmlns:p14="http://schemas.microsoft.com/office/powerpoint/2010/main" val="39801113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F096D-9209-5536-750D-83CDA09FBB5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73A6A13-5243-3240-8A7E-15ECF4BFBF1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7121EEA-9BFE-0698-CEC1-F8809D9BBAF4}"/>
              </a:ext>
            </a:extLst>
          </p:cNvPr>
          <p:cNvSpPr>
            <a:spLocks noGrp="1"/>
          </p:cNvSpPr>
          <p:nvPr>
            <p:ph type="dt" sz="half" idx="10"/>
          </p:nvPr>
        </p:nvSpPr>
        <p:spPr/>
        <p:txBody>
          <a:bodyPr/>
          <a:lstStyle/>
          <a:p>
            <a:fld id="{1B655445-96D5-224F-A328-2928CF6FFED4}" type="datetimeFigureOut">
              <a:rPr lang="en-US" smtClean="0"/>
              <a:t>3/24/2026</a:t>
            </a:fld>
            <a:endParaRPr lang="en-US"/>
          </a:p>
        </p:txBody>
      </p:sp>
      <p:sp>
        <p:nvSpPr>
          <p:cNvPr id="5" name="Footer Placeholder 4">
            <a:extLst>
              <a:ext uri="{FF2B5EF4-FFF2-40B4-BE49-F238E27FC236}">
                <a16:creationId xmlns:a16="http://schemas.microsoft.com/office/drawing/2014/main" id="{29993BEF-8D41-4189-549F-9118DB3D54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C35723-7DEE-6ACE-5A4A-2E04AEF9AEB3}"/>
              </a:ext>
            </a:extLst>
          </p:cNvPr>
          <p:cNvSpPr>
            <a:spLocks noGrp="1"/>
          </p:cNvSpPr>
          <p:nvPr>
            <p:ph type="sldNum" sz="quarter" idx="12"/>
          </p:nvPr>
        </p:nvSpPr>
        <p:spPr/>
        <p:txBody>
          <a:bodyPr/>
          <a:lstStyle/>
          <a:p>
            <a:fld id="{B603EB42-D229-B24F-9C32-BDC91BD3F3A5}" type="slidenum">
              <a:rPr lang="en-US" smtClean="0"/>
              <a:t>‹#›</a:t>
            </a:fld>
            <a:endParaRPr lang="en-US"/>
          </a:p>
        </p:txBody>
      </p:sp>
    </p:spTree>
    <p:extLst>
      <p:ext uri="{BB962C8B-B14F-4D97-AF65-F5344CB8AC3E}">
        <p14:creationId xmlns:p14="http://schemas.microsoft.com/office/powerpoint/2010/main" val="9901960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53AB2-C2D0-8F59-DA62-42372312909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DFA296F-05F6-B9D2-C32D-B4C3585D240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AE45D8B-0361-AEB5-6B0E-0EE66F2DFB2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E7F3082-EED5-E954-07EB-66C973FB3147}"/>
              </a:ext>
            </a:extLst>
          </p:cNvPr>
          <p:cNvSpPr>
            <a:spLocks noGrp="1"/>
          </p:cNvSpPr>
          <p:nvPr>
            <p:ph type="dt" sz="half" idx="10"/>
          </p:nvPr>
        </p:nvSpPr>
        <p:spPr/>
        <p:txBody>
          <a:bodyPr/>
          <a:lstStyle/>
          <a:p>
            <a:fld id="{1B655445-96D5-224F-A328-2928CF6FFED4}" type="datetimeFigureOut">
              <a:rPr lang="en-US" smtClean="0"/>
              <a:t>3/24/2026</a:t>
            </a:fld>
            <a:endParaRPr lang="en-US"/>
          </a:p>
        </p:txBody>
      </p:sp>
      <p:sp>
        <p:nvSpPr>
          <p:cNvPr id="6" name="Footer Placeholder 5">
            <a:extLst>
              <a:ext uri="{FF2B5EF4-FFF2-40B4-BE49-F238E27FC236}">
                <a16:creationId xmlns:a16="http://schemas.microsoft.com/office/drawing/2014/main" id="{293F950A-9463-F2FD-3518-9F6809F4F15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CFFB6F-2612-3F7A-0F7D-C1F452624945}"/>
              </a:ext>
            </a:extLst>
          </p:cNvPr>
          <p:cNvSpPr>
            <a:spLocks noGrp="1"/>
          </p:cNvSpPr>
          <p:nvPr>
            <p:ph type="sldNum" sz="quarter" idx="12"/>
          </p:nvPr>
        </p:nvSpPr>
        <p:spPr/>
        <p:txBody>
          <a:bodyPr/>
          <a:lstStyle/>
          <a:p>
            <a:fld id="{B603EB42-D229-B24F-9C32-BDC91BD3F3A5}" type="slidenum">
              <a:rPr lang="en-US" smtClean="0"/>
              <a:t>‹#›</a:t>
            </a:fld>
            <a:endParaRPr lang="en-US"/>
          </a:p>
        </p:txBody>
      </p:sp>
    </p:spTree>
    <p:extLst>
      <p:ext uri="{BB962C8B-B14F-4D97-AF65-F5344CB8AC3E}">
        <p14:creationId xmlns:p14="http://schemas.microsoft.com/office/powerpoint/2010/main" val="21416141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7670C-62E8-E46D-AFC8-3AB63C0D452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EEBE800-2C1C-A90D-3C99-0B48B0F7F92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2B99C31-3B4B-F3D0-D646-962C12162FE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A1B1D3F-D612-7952-52D9-ADED44F3E9C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14EEC37-2FD6-EEBF-7639-FFD7ED0E71D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B145395-F73D-97E6-B93A-EE71C003A499}"/>
              </a:ext>
            </a:extLst>
          </p:cNvPr>
          <p:cNvSpPr>
            <a:spLocks noGrp="1"/>
          </p:cNvSpPr>
          <p:nvPr>
            <p:ph type="dt" sz="half" idx="10"/>
          </p:nvPr>
        </p:nvSpPr>
        <p:spPr/>
        <p:txBody>
          <a:bodyPr/>
          <a:lstStyle/>
          <a:p>
            <a:fld id="{1B655445-96D5-224F-A328-2928CF6FFED4}" type="datetimeFigureOut">
              <a:rPr lang="en-US" smtClean="0"/>
              <a:t>3/24/2026</a:t>
            </a:fld>
            <a:endParaRPr lang="en-US"/>
          </a:p>
        </p:txBody>
      </p:sp>
      <p:sp>
        <p:nvSpPr>
          <p:cNvPr id="8" name="Footer Placeholder 7">
            <a:extLst>
              <a:ext uri="{FF2B5EF4-FFF2-40B4-BE49-F238E27FC236}">
                <a16:creationId xmlns:a16="http://schemas.microsoft.com/office/drawing/2014/main" id="{F371E0B3-9776-97F0-B32C-B9304DCC95E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264C646-AEAB-ED2C-5E05-89946FDA5314}"/>
              </a:ext>
            </a:extLst>
          </p:cNvPr>
          <p:cNvSpPr>
            <a:spLocks noGrp="1"/>
          </p:cNvSpPr>
          <p:nvPr>
            <p:ph type="sldNum" sz="quarter" idx="12"/>
          </p:nvPr>
        </p:nvSpPr>
        <p:spPr/>
        <p:txBody>
          <a:bodyPr/>
          <a:lstStyle/>
          <a:p>
            <a:fld id="{B603EB42-D229-B24F-9C32-BDC91BD3F3A5}" type="slidenum">
              <a:rPr lang="en-US" smtClean="0"/>
              <a:t>‹#›</a:t>
            </a:fld>
            <a:endParaRPr lang="en-US"/>
          </a:p>
        </p:txBody>
      </p:sp>
    </p:spTree>
    <p:extLst>
      <p:ext uri="{BB962C8B-B14F-4D97-AF65-F5344CB8AC3E}">
        <p14:creationId xmlns:p14="http://schemas.microsoft.com/office/powerpoint/2010/main" val="7790973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BA6EB-77D7-4528-26E0-367F683ABEB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5C1E58-D52B-C6AB-3260-89819056ED1E}"/>
              </a:ext>
            </a:extLst>
          </p:cNvPr>
          <p:cNvSpPr>
            <a:spLocks noGrp="1"/>
          </p:cNvSpPr>
          <p:nvPr>
            <p:ph type="dt" sz="half" idx="10"/>
          </p:nvPr>
        </p:nvSpPr>
        <p:spPr/>
        <p:txBody>
          <a:bodyPr/>
          <a:lstStyle/>
          <a:p>
            <a:fld id="{1B655445-96D5-224F-A328-2928CF6FFED4}" type="datetimeFigureOut">
              <a:rPr lang="en-US" smtClean="0"/>
              <a:t>3/24/2026</a:t>
            </a:fld>
            <a:endParaRPr lang="en-US"/>
          </a:p>
        </p:txBody>
      </p:sp>
      <p:sp>
        <p:nvSpPr>
          <p:cNvPr id="4" name="Footer Placeholder 3">
            <a:extLst>
              <a:ext uri="{FF2B5EF4-FFF2-40B4-BE49-F238E27FC236}">
                <a16:creationId xmlns:a16="http://schemas.microsoft.com/office/drawing/2014/main" id="{91747D4F-5269-D133-010C-A5FA5A7537E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DE2419B-CF3E-DB81-2C07-F6A84006F76B}"/>
              </a:ext>
            </a:extLst>
          </p:cNvPr>
          <p:cNvSpPr>
            <a:spLocks noGrp="1"/>
          </p:cNvSpPr>
          <p:nvPr>
            <p:ph type="sldNum" sz="quarter" idx="12"/>
          </p:nvPr>
        </p:nvSpPr>
        <p:spPr/>
        <p:txBody>
          <a:bodyPr/>
          <a:lstStyle/>
          <a:p>
            <a:fld id="{B603EB42-D229-B24F-9C32-BDC91BD3F3A5}" type="slidenum">
              <a:rPr lang="en-US" smtClean="0"/>
              <a:t>‹#›</a:t>
            </a:fld>
            <a:endParaRPr lang="en-US"/>
          </a:p>
        </p:txBody>
      </p:sp>
    </p:spTree>
    <p:extLst>
      <p:ext uri="{BB962C8B-B14F-4D97-AF65-F5344CB8AC3E}">
        <p14:creationId xmlns:p14="http://schemas.microsoft.com/office/powerpoint/2010/main" val="20503901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5C275CC-3C2B-DA46-66B2-32433BCB1AD5}"/>
              </a:ext>
            </a:extLst>
          </p:cNvPr>
          <p:cNvSpPr>
            <a:spLocks noGrp="1"/>
          </p:cNvSpPr>
          <p:nvPr>
            <p:ph type="dt" sz="half" idx="10"/>
          </p:nvPr>
        </p:nvSpPr>
        <p:spPr/>
        <p:txBody>
          <a:bodyPr/>
          <a:lstStyle/>
          <a:p>
            <a:fld id="{1B655445-96D5-224F-A328-2928CF6FFED4}" type="datetimeFigureOut">
              <a:rPr lang="en-US" smtClean="0"/>
              <a:t>3/24/2026</a:t>
            </a:fld>
            <a:endParaRPr lang="en-US"/>
          </a:p>
        </p:txBody>
      </p:sp>
      <p:sp>
        <p:nvSpPr>
          <p:cNvPr id="3" name="Footer Placeholder 2">
            <a:extLst>
              <a:ext uri="{FF2B5EF4-FFF2-40B4-BE49-F238E27FC236}">
                <a16:creationId xmlns:a16="http://schemas.microsoft.com/office/drawing/2014/main" id="{A6D99FB6-F2BD-B8B2-7E6D-066788A71C9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669F894-33F6-745C-F266-AAA72589E474}"/>
              </a:ext>
            </a:extLst>
          </p:cNvPr>
          <p:cNvSpPr>
            <a:spLocks noGrp="1"/>
          </p:cNvSpPr>
          <p:nvPr>
            <p:ph type="sldNum" sz="quarter" idx="12"/>
          </p:nvPr>
        </p:nvSpPr>
        <p:spPr/>
        <p:txBody>
          <a:bodyPr/>
          <a:lstStyle/>
          <a:p>
            <a:fld id="{B603EB42-D229-B24F-9C32-BDC91BD3F3A5}" type="slidenum">
              <a:rPr lang="en-US" smtClean="0"/>
              <a:t>‹#›</a:t>
            </a:fld>
            <a:endParaRPr lang="en-US"/>
          </a:p>
        </p:txBody>
      </p:sp>
    </p:spTree>
    <p:extLst>
      <p:ext uri="{BB962C8B-B14F-4D97-AF65-F5344CB8AC3E}">
        <p14:creationId xmlns:p14="http://schemas.microsoft.com/office/powerpoint/2010/main" val="15660904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606EC-7740-5C13-CB23-BDA5872B589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8D8F8EA-55CA-4CAD-EA24-2372780EBF9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0323A42-2EEF-A405-FFC6-948709BAE2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3A5EF1-DD59-E0D6-4437-924C0B4ADACB}"/>
              </a:ext>
            </a:extLst>
          </p:cNvPr>
          <p:cNvSpPr>
            <a:spLocks noGrp="1"/>
          </p:cNvSpPr>
          <p:nvPr>
            <p:ph type="dt" sz="half" idx="10"/>
          </p:nvPr>
        </p:nvSpPr>
        <p:spPr/>
        <p:txBody>
          <a:bodyPr/>
          <a:lstStyle/>
          <a:p>
            <a:fld id="{1B655445-96D5-224F-A328-2928CF6FFED4}" type="datetimeFigureOut">
              <a:rPr lang="en-US" smtClean="0"/>
              <a:t>3/24/2026</a:t>
            </a:fld>
            <a:endParaRPr lang="en-US"/>
          </a:p>
        </p:txBody>
      </p:sp>
      <p:sp>
        <p:nvSpPr>
          <p:cNvPr id="6" name="Footer Placeholder 5">
            <a:extLst>
              <a:ext uri="{FF2B5EF4-FFF2-40B4-BE49-F238E27FC236}">
                <a16:creationId xmlns:a16="http://schemas.microsoft.com/office/drawing/2014/main" id="{34698BD6-5CED-D949-3B17-D6C95E06AE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6A6175A-A92E-9B48-46A7-CEABCFB8B542}"/>
              </a:ext>
            </a:extLst>
          </p:cNvPr>
          <p:cNvSpPr>
            <a:spLocks noGrp="1"/>
          </p:cNvSpPr>
          <p:nvPr>
            <p:ph type="sldNum" sz="quarter" idx="12"/>
          </p:nvPr>
        </p:nvSpPr>
        <p:spPr/>
        <p:txBody>
          <a:bodyPr/>
          <a:lstStyle/>
          <a:p>
            <a:fld id="{B603EB42-D229-B24F-9C32-BDC91BD3F3A5}" type="slidenum">
              <a:rPr lang="en-US" smtClean="0"/>
              <a:t>‹#›</a:t>
            </a:fld>
            <a:endParaRPr lang="en-US"/>
          </a:p>
        </p:txBody>
      </p:sp>
    </p:spTree>
    <p:extLst>
      <p:ext uri="{BB962C8B-B14F-4D97-AF65-F5344CB8AC3E}">
        <p14:creationId xmlns:p14="http://schemas.microsoft.com/office/powerpoint/2010/main" val="3384133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64156-C03A-4012-5AC1-A335766C30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D24B4-65DF-B4DA-0508-C47B9873E18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E2B92E0-1506-B9B8-C557-0B9C4A4098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8C145A-4BBE-11E9-F67F-854EE557DCD2}"/>
              </a:ext>
            </a:extLst>
          </p:cNvPr>
          <p:cNvSpPr>
            <a:spLocks noGrp="1"/>
          </p:cNvSpPr>
          <p:nvPr>
            <p:ph type="dt" sz="half" idx="10"/>
          </p:nvPr>
        </p:nvSpPr>
        <p:spPr/>
        <p:txBody>
          <a:bodyPr/>
          <a:lstStyle/>
          <a:p>
            <a:fld id="{1B655445-96D5-224F-A328-2928CF6FFED4}" type="datetimeFigureOut">
              <a:rPr lang="en-US" smtClean="0"/>
              <a:t>3/24/2026</a:t>
            </a:fld>
            <a:endParaRPr lang="en-US"/>
          </a:p>
        </p:txBody>
      </p:sp>
      <p:sp>
        <p:nvSpPr>
          <p:cNvPr id="6" name="Footer Placeholder 5">
            <a:extLst>
              <a:ext uri="{FF2B5EF4-FFF2-40B4-BE49-F238E27FC236}">
                <a16:creationId xmlns:a16="http://schemas.microsoft.com/office/drawing/2014/main" id="{677CEA86-43CD-ACD7-0CD5-688A426307F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E686806-12B3-CA51-957E-79CCE7F83348}"/>
              </a:ext>
            </a:extLst>
          </p:cNvPr>
          <p:cNvSpPr>
            <a:spLocks noGrp="1"/>
          </p:cNvSpPr>
          <p:nvPr>
            <p:ph type="sldNum" sz="quarter" idx="12"/>
          </p:nvPr>
        </p:nvSpPr>
        <p:spPr/>
        <p:txBody>
          <a:bodyPr/>
          <a:lstStyle/>
          <a:p>
            <a:fld id="{B603EB42-D229-B24F-9C32-BDC91BD3F3A5}" type="slidenum">
              <a:rPr lang="en-US" smtClean="0"/>
              <a:t>‹#›</a:t>
            </a:fld>
            <a:endParaRPr lang="en-US"/>
          </a:p>
        </p:txBody>
      </p:sp>
    </p:spTree>
    <p:extLst>
      <p:ext uri="{BB962C8B-B14F-4D97-AF65-F5344CB8AC3E}">
        <p14:creationId xmlns:p14="http://schemas.microsoft.com/office/powerpoint/2010/main" val="40586064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FBAAD-167F-DFB3-8C3E-30B09121A4C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EEEDC53-C768-57AE-6042-23F0F5B505F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B1E4B9-C4B2-072D-8753-3E7DBDEA2D33}"/>
              </a:ext>
            </a:extLst>
          </p:cNvPr>
          <p:cNvSpPr>
            <a:spLocks noGrp="1"/>
          </p:cNvSpPr>
          <p:nvPr>
            <p:ph type="dt" sz="half" idx="10"/>
          </p:nvPr>
        </p:nvSpPr>
        <p:spPr/>
        <p:txBody>
          <a:bodyPr/>
          <a:lstStyle/>
          <a:p>
            <a:fld id="{1B655445-96D5-224F-A328-2928CF6FFED4}" type="datetimeFigureOut">
              <a:rPr lang="en-US" smtClean="0"/>
              <a:t>3/24/2026</a:t>
            </a:fld>
            <a:endParaRPr lang="en-US"/>
          </a:p>
        </p:txBody>
      </p:sp>
      <p:sp>
        <p:nvSpPr>
          <p:cNvPr id="5" name="Footer Placeholder 4">
            <a:extLst>
              <a:ext uri="{FF2B5EF4-FFF2-40B4-BE49-F238E27FC236}">
                <a16:creationId xmlns:a16="http://schemas.microsoft.com/office/drawing/2014/main" id="{EF3B0961-8AF1-BC2F-EAD8-889CE2039B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251640-38A5-CE4E-F800-5C0BF0D43D3F}"/>
              </a:ext>
            </a:extLst>
          </p:cNvPr>
          <p:cNvSpPr>
            <a:spLocks noGrp="1"/>
          </p:cNvSpPr>
          <p:nvPr>
            <p:ph type="sldNum" sz="quarter" idx="12"/>
          </p:nvPr>
        </p:nvSpPr>
        <p:spPr/>
        <p:txBody>
          <a:bodyPr/>
          <a:lstStyle/>
          <a:p>
            <a:fld id="{B603EB42-D229-B24F-9C32-BDC91BD3F3A5}" type="slidenum">
              <a:rPr lang="en-US" smtClean="0"/>
              <a:t>‹#›</a:t>
            </a:fld>
            <a:endParaRPr lang="en-US"/>
          </a:p>
        </p:txBody>
      </p:sp>
    </p:spTree>
    <p:extLst>
      <p:ext uri="{BB962C8B-B14F-4D97-AF65-F5344CB8AC3E}">
        <p14:creationId xmlns:p14="http://schemas.microsoft.com/office/powerpoint/2010/main" val="30729383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366ACDB-67A8-C567-C598-78544D52222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A91F5E0-C80D-E814-E202-31D1B2A1CCE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93EE6C-2DEA-36F8-8C57-E6FCE11D8CDF}"/>
              </a:ext>
            </a:extLst>
          </p:cNvPr>
          <p:cNvSpPr>
            <a:spLocks noGrp="1"/>
          </p:cNvSpPr>
          <p:nvPr>
            <p:ph type="dt" sz="half" idx="10"/>
          </p:nvPr>
        </p:nvSpPr>
        <p:spPr/>
        <p:txBody>
          <a:bodyPr/>
          <a:lstStyle/>
          <a:p>
            <a:fld id="{1B655445-96D5-224F-A328-2928CF6FFED4}" type="datetimeFigureOut">
              <a:rPr lang="en-US" smtClean="0"/>
              <a:t>3/24/2026</a:t>
            </a:fld>
            <a:endParaRPr lang="en-US"/>
          </a:p>
        </p:txBody>
      </p:sp>
      <p:sp>
        <p:nvSpPr>
          <p:cNvPr id="5" name="Footer Placeholder 4">
            <a:extLst>
              <a:ext uri="{FF2B5EF4-FFF2-40B4-BE49-F238E27FC236}">
                <a16:creationId xmlns:a16="http://schemas.microsoft.com/office/drawing/2014/main" id="{B266C037-1EE3-AA39-7CBA-4B280CD568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D0F00F-8FA0-C444-DEDF-82E67C353A64}"/>
              </a:ext>
            </a:extLst>
          </p:cNvPr>
          <p:cNvSpPr>
            <a:spLocks noGrp="1"/>
          </p:cNvSpPr>
          <p:nvPr>
            <p:ph type="sldNum" sz="quarter" idx="12"/>
          </p:nvPr>
        </p:nvSpPr>
        <p:spPr/>
        <p:txBody>
          <a:bodyPr/>
          <a:lstStyle/>
          <a:p>
            <a:fld id="{B603EB42-D229-B24F-9C32-BDC91BD3F3A5}" type="slidenum">
              <a:rPr lang="en-US" smtClean="0"/>
              <a:t>‹#›</a:t>
            </a:fld>
            <a:endParaRPr lang="en-US"/>
          </a:p>
        </p:txBody>
      </p:sp>
    </p:spTree>
    <p:extLst>
      <p:ext uri="{BB962C8B-B14F-4D97-AF65-F5344CB8AC3E}">
        <p14:creationId xmlns:p14="http://schemas.microsoft.com/office/powerpoint/2010/main" val="3938139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F5AB23D-4BBA-5A5F-26DB-5E34E7406E1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0C7FA45-1DB5-0A0A-0466-765F1EC92F7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424F5E-251D-CA3D-91E0-3C194D58BC1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B655445-96D5-224F-A328-2928CF6FFED4}" type="datetimeFigureOut">
              <a:rPr lang="en-US" smtClean="0"/>
              <a:t>3/24/2026</a:t>
            </a:fld>
            <a:endParaRPr lang="en-US"/>
          </a:p>
        </p:txBody>
      </p:sp>
      <p:sp>
        <p:nvSpPr>
          <p:cNvPr id="5" name="Footer Placeholder 4">
            <a:extLst>
              <a:ext uri="{FF2B5EF4-FFF2-40B4-BE49-F238E27FC236}">
                <a16:creationId xmlns:a16="http://schemas.microsoft.com/office/drawing/2014/main" id="{E719AB82-53F7-76F4-B073-EC7CC307110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4B49475-9D25-DC98-B0A5-ED42F45D4E2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603EB42-D229-B24F-9C32-BDC91BD3F3A5}" type="slidenum">
              <a:rPr lang="en-US" smtClean="0"/>
              <a:t>‹#›</a:t>
            </a:fld>
            <a:endParaRPr lang="en-US"/>
          </a:p>
        </p:txBody>
      </p:sp>
    </p:spTree>
    <p:extLst>
      <p:ext uri="{BB962C8B-B14F-4D97-AF65-F5344CB8AC3E}">
        <p14:creationId xmlns:p14="http://schemas.microsoft.com/office/powerpoint/2010/main" val="41299897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png"/><Relationship Id="rId1" Type="http://schemas.openxmlformats.org/officeDocument/2006/relationships/slideLayout" Target="../slideLayouts/slideLayout1.xml"/><Relationship Id="rId5" Type="http://schemas.openxmlformats.org/officeDocument/2006/relationships/image" Target="../media/image28.jpeg"/><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image" Target="../media/image28.jpeg"/><Relationship Id="rId5" Type="http://schemas.openxmlformats.org/officeDocument/2006/relationships/image" Target="../media/image27.png"/><Relationship Id="rId4" Type="http://schemas.openxmlformats.org/officeDocument/2006/relationships/image" Target="../media/image26.jpg"/></Relationships>
</file>

<file path=ppt/slides/_rels/slide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Subtitle 2">
            <a:extLst>
              <a:ext uri="{FF2B5EF4-FFF2-40B4-BE49-F238E27FC236}">
                <a16:creationId xmlns:a16="http://schemas.microsoft.com/office/drawing/2014/main" id="{59BFDBB0-9B4F-B892-BDA0-A04E2649A84E}"/>
              </a:ext>
            </a:extLst>
          </p:cNvPr>
          <p:cNvSpPr txBox="1">
            <a:spLocks/>
          </p:cNvSpPr>
          <p:nvPr/>
        </p:nvSpPr>
        <p:spPr>
          <a:xfrm>
            <a:off x="262094" y="1684665"/>
            <a:ext cx="11667811" cy="3776333"/>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4400" kern="1200" baseline="0">
                <a:solidFill>
                  <a:schemeClr val="tx1"/>
                </a:solidFill>
                <a:latin typeface="+mj-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r>
              <a:rPr lang="en-US" sz="2800" dirty="0"/>
              <a:t>Lunch and Learn:</a:t>
            </a:r>
            <a:endParaRPr lang="en-US" sz="2800" dirty="0">
              <a:latin typeface="+mn-lt"/>
              <a:cs typeface="Cavolini" panose="03000502040302020204" pitchFamily="66" charset="0"/>
            </a:endParaRPr>
          </a:p>
          <a:p>
            <a:pPr algn="ctr"/>
            <a:r>
              <a:rPr lang="en-US" sz="2800" dirty="0">
                <a:latin typeface="+mn-lt"/>
                <a:cs typeface="Cavolini" panose="03000502040302020204" pitchFamily="66" charset="0"/>
              </a:rPr>
              <a:t>The Research Informatics and Data Governance (</a:t>
            </a:r>
            <a:r>
              <a:rPr lang="en-US" sz="2800" dirty="0" err="1">
                <a:latin typeface="+mn-lt"/>
                <a:cs typeface="Cavolini" panose="03000502040302020204" pitchFamily="66" charset="0"/>
              </a:rPr>
              <a:t>RIDGe</a:t>
            </a:r>
            <a:r>
              <a:rPr lang="en-US" sz="2800" dirty="0">
                <a:latin typeface="+mn-lt"/>
                <a:cs typeface="Cavolini" panose="03000502040302020204" pitchFamily="66" charset="0"/>
              </a:rPr>
              <a:t>) Process</a:t>
            </a:r>
            <a:endParaRPr lang="en-US" sz="2800" dirty="0">
              <a:latin typeface="+mn-lt"/>
            </a:endParaRPr>
          </a:p>
          <a:p>
            <a:pPr algn="ctr"/>
            <a:r>
              <a:rPr lang="en-US" sz="2800" dirty="0"/>
              <a:t>March 24, 2026</a:t>
            </a:r>
          </a:p>
          <a:p>
            <a:pPr algn="ctr"/>
            <a:endParaRPr lang="en-US" sz="2800" dirty="0"/>
          </a:p>
          <a:p>
            <a:pPr algn="ctr"/>
            <a:endParaRPr lang="en-US" sz="2800" dirty="0"/>
          </a:p>
          <a:p>
            <a:pPr algn="ctr"/>
            <a:r>
              <a:rPr lang="en-US" sz="2600" dirty="0"/>
              <a:t>Kristen Anton</a:t>
            </a:r>
          </a:p>
          <a:p>
            <a:pPr algn="ctr"/>
            <a:r>
              <a:rPr lang="en-US" sz="2600" dirty="0"/>
              <a:t>Director, Research Informatics</a:t>
            </a:r>
          </a:p>
          <a:p>
            <a:pPr algn="ctr"/>
            <a:r>
              <a:rPr lang="en-US" sz="2600" dirty="0"/>
              <a:t>SYNERGY/ Dartmouth Health Office of Research Operations (ORO)</a:t>
            </a:r>
          </a:p>
        </p:txBody>
      </p:sp>
      <p:cxnSp>
        <p:nvCxnSpPr>
          <p:cNvPr id="33" name="Straight Connector 32">
            <a:extLst>
              <a:ext uri="{FF2B5EF4-FFF2-40B4-BE49-F238E27FC236}">
                <a16:creationId xmlns:a16="http://schemas.microsoft.com/office/drawing/2014/main" id="{EBAE2409-B4C7-1081-713D-4634B17A738A}"/>
              </a:ext>
            </a:extLst>
          </p:cNvPr>
          <p:cNvCxnSpPr/>
          <p:nvPr/>
        </p:nvCxnSpPr>
        <p:spPr>
          <a:xfrm>
            <a:off x="457200" y="6443328"/>
            <a:ext cx="11344940" cy="0"/>
          </a:xfrm>
          <a:prstGeom prst="line">
            <a:avLst/>
          </a:prstGeom>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D2ABF9AE-6C61-137A-3CDB-70E234188283}"/>
              </a:ext>
            </a:extLst>
          </p:cNvPr>
          <p:cNvSpPr txBox="1"/>
          <p:nvPr/>
        </p:nvSpPr>
        <p:spPr>
          <a:xfrm>
            <a:off x="9332119" y="6446136"/>
            <a:ext cx="2696326" cy="338554"/>
          </a:xfrm>
          <a:prstGeom prst="rect">
            <a:avLst/>
          </a:prstGeom>
          <a:noFill/>
        </p:spPr>
        <p:txBody>
          <a:bodyPr wrap="square" rtlCol="0">
            <a:spAutoFit/>
          </a:bodyPr>
          <a:lstStyle/>
          <a:p>
            <a:pPr algn="ctr"/>
            <a:r>
              <a:rPr lang="en-US" sz="1600" i="1" dirty="0">
                <a:latin typeface="Calibri" panose="020F0502020204030204" pitchFamily="34" charset="0"/>
                <a:cs typeface="Calibri" panose="020F0502020204030204" pitchFamily="34" charset="0"/>
              </a:rPr>
              <a:t>Research Informatics</a:t>
            </a:r>
          </a:p>
        </p:txBody>
      </p:sp>
      <p:sp>
        <p:nvSpPr>
          <p:cNvPr id="35" name="TextBox 34">
            <a:extLst>
              <a:ext uri="{FF2B5EF4-FFF2-40B4-BE49-F238E27FC236}">
                <a16:creationId xmlns:a16="http://schemas.microsoft.com/office/drawing/2014/main" id="{C75D9E68-7899-550C-E8F5-D821DC5A0F1A}"/>
              </a:ext>
            </a:extLst>
          </p:cNvPr>
          <p:cNvSpPr txBox="1"/>
          <p:nvPr/>
        </p:nvSpPr>
        <p:spPr>
          <a:xfrm>
            <a:off x="0" y="6454957"/>
            <a:ext cx="4358493" cy="338554"/>
          </a:xfrm>
          <a:prstGeom prst="rect">
            <a:avLst/>
          </a:prstGeom>
          <a:noFill/>
        </p:spPr>
        <p:txBody>
          <a:bodyPr wrap="square" rtlCol="0">
            <a:spAutoFit/>
          </a:bodyPr>
          <a:lstStyle/>
          <a:p>
            <a:pPr algn="ctr"/>
            <a:r>
              <a:rPr lang="en-US" sz="1600" i="1" dirty="0">
                <a:latin typeface="Calibri" panose="020F0502020204030204" pitchFamily="34" charset="0"/>
                <a:cs typeface="Calibri" panose="020F0502020204030204" pitchFamily="34" charset="0"/>
              </a:rPr>
              <a:t>Dartmouth Health ORO - SYNERGY</a:t>
            </a:r>
          </a:p>
        </p:txBody>
      </p:sp>
    </p:spTree>
    <p:extLst>
      <p:ext uri="{BB962C8B-B14F-4D97-AF65-F5344CB8AC3E}">
        <p14:creationId xmlns:p14="http://schemas.microsoft.com/office/powerpoint/2010/main" val="35796094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5578B4-5010-B893-035B-58B36AB1A0B5}"/>
            </a:ext>
          </a:extLst>
        </p:cNvPr>
        <p:cNvGrpSpPr/>
        <p:nvPr/>
      </p:nvGrpSpPr>
      <p:grpSpPr>
        <a:xfrm>
          <a:off x="0" y="0"/>
          <a:ext cx="0" cy="0"/>
          <a:chOff x="0" y="0"/>
          <a:chExt cx="0" cy="0"/>
        </a:xfrm>
      </p:grpSpPr>
      <p:cxnSp>
        <p:nvCxnSpPr>
          <p:cNvPr id="33" name="Straight Connector 32">
            <a:extLst>
              <a:ext uri="{FF2B5EF4-FFF2-40B4-BE49-F238E27FC236}">
                <a16:creationId xmlns:a16="http://schemas.microsoft.com/office/drawing/2014/main" id="{A17F3980-6F5D-8241-32E1-257DD54C7AB1}"/>
              </a:ext>
            </a:extLst>
          </p:cNvPr>
          <p:cNvCxnSpPr/>
          <p:nvPr/>
        </p:nvCxnSpPr>
        <p:spPr>
          <a:xfrm>
            <a:off x="457200" y="6443328"/>
            <a:ext cx="11344940" cy="0"/>
          </a:xfrm>
          <a:prstGeom prst="line">
            <a:avLst/>
          </a:prstGeom>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06B15DBE-448B-FBB6-DDE3-C1E1AC0ADADE}"/>
              </a:ext>
            </a:extLst>
          </p:cNvPr>
          <p:cNvSpPr txBox="1"/>
          <p:nvPr/>
        </p:nvSpPr>
        <p:spPr>
          <a:xfrm>
            <a:off x="9332119" y="6446136"/>
            <a:ext cx="2696326" cy="338554"/>
          </a:xfrm>
          <a:prstGeom prst="rect">
            <a:avLst/>
          </a:prstGeom>
          <a:noFill/>
        </p:spPr>
        <p:txBody>
          <a:bodyPr wrap="square" rtlCol="0">
            <a:spAutoFit/>
          </a:bodyPr>
          <a:lstStyle/>
          <a:p>
            <a:pPr algn="ctr"/>
            <a:r>
              <a:rPr lang="en-US" sz="1600" i="1" dirty="0">
                <a:latin typeface="Calibri" panose="020F0502020204030204" pitchFamily="34" charset="0"/>
                <a:cs typeface="Calibri" panose="020F0502020204030204" pitchFamily="34" charset="0"/>
              </a:rPr>
              <a:t>Research Informatics</a:t>
            </a:r>
          </a:p>
        </p:txBody>
      </p:sp>
      <p:sp>
        <p:nvSpPr>
          <p:cNvPr id="35" name="TextBox 34">
            <a:extLst>
              <a:ext uri="{FF2B5EF4-FFF2-40B4-BE49-F238E27FC236}">
                <a16:creationId xmlns:a16="http://schemas.microsoft.com/office/drawing/2014/main" id="{4E925CEF-B4FB-448F-A144-39976A599680}"/>
              </a:ext>
            </a:extLst>
          </p:cNvPr>
          <p:cNvSpPr txBox="1"/>
          <p:nvPr/>
        </p:nvSpPr>
        <p:spPr>
          <a:xfrm>
            <a:off x="0" y="6454957"/>
            <a:ext cx="4358493" cy="338554"/>
          </a:xfrm>
          <a:prstGeom prst="rect">
            <a:avLst/>
          </a:prstGeom>
          <a:noFill/>
        </p:spPr>
        <p:txBody>
          <a:bodyPr wrap="square" rtlCol="0">
            <a:spAutoFit/>
          </a:bodyPr>
          <a:lstStyle/>
          <a:p>
            <a:pPr algn="ctr"/>
            <a:r>
              <a:rPr lang="en-US" sz="1600" i="1" dirty="0">
                <a:latin typeface="Calibri" panose="020F0502020204030204" pitchFamily="34" charset="0"/>
                <a:cs typeface="Calibri" panose="020F0502020204030204" pitchFamily="34" charset="0"/>
              </a:rPr>
              <a:t>Dartmouth Health ORO - SYNERGY</a:t>
            </a:r>
          </a:p>
        </p:txBody>
      </p:sp>
      <p:sp>
        <p:nvSpPr>
          <p:cNvPr id="2" name="TextBox 1">
            <a:extLst>
              <a:ext uri="{FF2B5EF4-FFF2-40B4-BE49-F238E27FC236}">
                <a16:creationId xmlns:a16="http://schemas.microsoft.com/office/drawing/2014/main" id="{ED9D9D4D-3B3A-03B5-428A-949B86BF17B2}"/>
              </a:ext>
            </a:extLst>
          </p:cNvPr>
          <p:cNvSpPr txBox="1"/>
          <p:nvPr/>
        </p:nvSpPr>
        <p:spPr>
          <a:xfrm>
            <a:off x="939849" y="621534"/>
            <a:ext cx="10342763" cy="584775"/>
          </a:xfrm>
          <a:prstGeom prst="rect">
            <a:avLst/>
          </a:prstGeom>
          <a:noFill/>
        </p:spPr>
        <p:txBody>
          <a:bodyPr wrap="square" rtlCol="0">
            <a:spAutoFit/>
          </a:bodyPr>
          <a:lstStyle/>
          <a:p>
            <a:pPr algn="ctr"/>
            <a:r>
              <a:rPr lang="en-US" sz="3200" i="1" dirty="0">
                <a:cs typeface="Cavolini" panose="03000502040302020204" pitchFamily="66" charset="0"/>
              </a:rPr>
              <a:t>What we will cover today:</a:t>
            </a:r>
          </a:p>
        </p:txBody>
      </p:sp>
      <p:sp>
        <p:nvSpPr>
          <p:cNvPr id="9" name="TextBox 8">
            <a:extLst>
              <a:ext uri="{FF2B5EF4-FFF2-40B4-BE49-F238E27FC236}">
                <a16:creationId xmlns:a16="http://schemas.microsoft.com/office/drawing/2014/main" id="{185FF724-D15B-999C-F39F-1D58360E0BD1}"/>
              </a:ext>
            </a:extLst>
          </p:cNvPr>
          <p:cNvSpPr txBox="1"/>
          <p:nvPr/>
        </p:nvSpPr>
        <p:spPr>
          <a:xfrm>
            <a:off x="1323473" y="1548302"/>
            <a:ext cx="10098505" cy="3416320"/>
          </a:xfrm>
          <a:prstGeom prst="rect">
            <a:avLst/>
          </a:prstGeom>
          <a:noFill/>
        </p:spPr>
        <p:txBody>
          <a:bodyPr wrap="square">
            <a:spAutoFit/>
          </a:bodyPr>
          <a:lstStyle/>
          <a:p>
            <a:pPr marL="742950" lvl="1" indent="-285750">
              <a:buFont typeface="Arial" panose="020B0604020202020204" pitchFamily="34" charset="0"/>
              <a:buChar char="•"/>
            </a:pPr>
            <a:r>
              <a:rPr lang="en-US" sz="2400" dirty="0">
                <a:latin typeface="Aptos" panose="020B0004020202020204" pitchFamily="34" charset="0"/>
                <a:cs typeface="Cavolini" panose="03000502040302020204" pitchFamily="66" charset="0"/>
              </a:rPr>
              <a:t>What is Research Informatics and Data Governance (</a:t>
            </a:r>
            <a:r>
              <a:rPr lang="en-US" sz="2400" dirty="0" err="1">
                <a:latin typeface="Aptos" panose="020B0004020202020204" pitchFamily="34" charset="0"/>
                <a:cs typeface="Cavolini" panose="03000502040302020204" pitchFamily="66" charset="0"/>
              </a:rPr>
              <a:t>RIDGe</a:t>
            </a:r>
            <a:r>
              <a:rPr lang="en-US" sz="2400" dirty="0">
                <a:latin typeface="Aptos" panose="020B0004020202020204" pitchFamily="34" charset="0"/>
                <a:cs typeface="Cavolini" panose="03000502040302020204" pitchFamily="66" charset="0"/>
              </a:rPr>
              <a:t>)?</a:t>
            </a:r>
          </a:p>
          <a:p>
            <a:pPr marL="742950" lvl="1" indent="-285750">
              <a:buFont typeface="Arial" panose="020B0604020202020204" pitchFamily="34" charset="0"/>
              <a:buChar char="•"/>
            </a:pPr>
            <a:r>
              <a:rPr lang="en-US" sz="2400" dirty="0">
                <a:latin typeface="Aptos" panose="020B0004020202020204" pitchFamily="34" charset="0"/>
                <a:cs typeface="Cavolini" panose="03000502040302020204" pitchFamily="66" charset="0"/>
              </a:rPr>
              <a:t>Why </a:t>
            </a:r>
            <a:r>
              <a:rPr lang="en-US" sz="2400" dirty="0" err="1">
                <a:latin typeface="Aptos" panose="020B0004020202020204" pitchFamily="34" charset="0"/>
                <a:cs typeface="Cavolini" panose="03000502040302020204" pitchFamily="66" charset="0"/>
              </a:rPr>
              <a:t>RIDGe</a:t>
            </a:r>
            <a:r>
              <a:rPr lang="en-US" sz="2400" dirty="0">
                <a:latin typeface="Aptos" panose="020B0004020202020204" pitchFamily="34" charset="0"/>
                <a:cs typeface="Cavolini" panose="03000502040302020204" pitchFamily="66" charset="0"/>
              </a:rPr>
              <a:t>?</a:t>
            </a:r>
          </a:p>
          <a:p>
            <a:pPr marL="742950" lvl="1" indent="-285750">
              <a:buFont typeface="Arial" panose="020B0604020202020204" pitchFamily="34" charset="0"/>
              <a:buChar char="•"/>
            </a:pPr>
            <a:r>
              <a:rPr lang="en-US" sz="2400" dirty="0">
                <a:latin typeface="Aptos" panose="020B0004020202020204" pitchFamily="34" charset="0"/>
                <a:cs typeface="Cavolini" panose="03000502040302020204" pitchFamily="66" charset="0"/>
              </a:rPr>
              <a:t>How does </a:t>
            </a:r>
            <a:r>
              <a:rPr lang="en-US" sz="2400" dirty="0" err="1">
                <a:latin typeface="Aptos" panose="020B0004020202020204" pitchFamily="34" charset="0"/>
                <a:cs typeface="Cavolini" panose="03000502040302020204" pitchFamily="66" charset="0"/>
              </a:rPr>
              <a:t>RIDGe</a:t>
            </a:r>
            <a:r>
              <a:rPr lang="en-US" sz="2400" dirty="0">
                <a:latin typeface="Aptos" panose="020B0004020202020204" pitchFamily="34" charset="0"/>
                <a:cs typeface="Cavolini" panose="03000502040302020204" pitchFamily="66" charset="0"/>
              </a:rPr>
              <a:t> fit into the study activation process?</a:t>
            </a:r>
          </a:p>
          <a:p>
            <a:pPr marL="742950" lvl="1" indent="-285750">
              <a:buFont typeface="Arial" panose="020B0604020202020204" pitchFamily="34" charset="0"/>
              <a:buChar char="•"/>
            </a:pPr>
            <a:r>
              <a:rPr lang="en-US" sz="2400" dirty="0">
                <a:latin typeface="Aptos" panose="020B0004020202020204" pitchFamily="34" charset="0"/>
                <a:cs typeface="Cavolini" panose="03000502040302020204" pitchFamily="66" charset="0"/>
              </a:rPr>
              <a:t>What projects need </a:t>
            </a:r>
            <a:r>
              <a:rPr lang="en-US" sz="2400" dirty="0" err="1">
                <a:latin typeface="Aptos" panose="020B0004020202020204" pitchFamily="34" charset="0"/>
                <a:cs typeface="Cavolini" panose="03000502040302020204" pitchFamily="66" charset="0"/>
              </a:rPr>
              <a:t>RIDGe</a:t>
            </a:r>
            <a:r>
              <a:rPr lang="en-US" sz="2400" dirty="0">
                <a:latin typeface="Aptos" panose="020B0004020202020204" pitchFamily="34" charset="0"/>
                <a:cs typeface="Cavolini" panose="03000502040302020204" pitchFamily="66" charset="0"/>
              </a:rPr>
              <a:t> review?</a:t>
            </a:r>
          </a:p>
          <a:p>
            <a:pPr marL="742950" lvl="1" indent="-285750">
              <a:buFont typeface="Arial" panose="020B0604020202020204" pitchFamily="34" charset="0"/>
              <a:buChar char="•"/>
            </a:pPr>
            <a:r>
              <a:rPr lang="en-US" sz="2400" dirty="0">
                <a:latin typeface="Aptos" panose="020B0004020202020204" pitchFamily="34" charset="0"/>
                <a:cs typeface="Cavolini" panose="03000502040302020204" pitchFamily="66" charset="0"/>
              </a:rPr>
              <a:t>What research activities do not need </a:t>
            </a:r>
            <a:r>
              <a:rPr lang="en-US" sz="2400" dirty="0" err="1">
                <a:latin typeface="Aptos" panose="020B0004020202020204" pitchFamily="34" charset="0"/>
                <a:cs typeface="Cavolini" panose="03000502040302020204" pitchFamily="66" charset="0"/>
              </a:rPr>
              <a:t>RIDGe</a:t>
            </a:r>
            <a:r>
              <a:rPr lang="en-US" sz="2400" dirty="0">
                <a:latin typeface="Aptos" panose="020B0004020202020204" pitchFamily="34" charset="0"/>
                <a:cs typeface="Cavolini" panose="03000502040302020204" pitchFamily="66" charset="0"/>
              </a:rPr>
              <a:t> review?</a:t>
            </a:r>
          </a:p>
          <a:p>
            <a:pPr marL="742950" lvl="1" indent="-285750">
              <a:buFont typeface="Arial" panose="020B0604020202020204" pitchFamily="34" charset="0"/>
              <a:buChar char="•"/>
            </a:pPr>
            <a:r>
              <a:rPr lang="en-US" sz="2400" dirty="0">
                <a:latin typeface="Aptos" panose="020B0004020202020204" pitchFamily="34" charset="0"/>
                <a:cs typeface="Cavolini" panose="03000502040302020204" pitchFamily="66" charset="0"/>
              </a:rPr>
              <a:t>How do I submit my project for </a:t>
            </a:r>
            <a:r>
              <a:rPr lang="en-US" sz="2400" dirty="0" err="1">
                <a:latin typeface="Aptos" panose="020B0004020202020204" pitchFamily="34" charset="0"/>
                <a:cs typeface="Cavolini" panose="03000502040302020204" pitchFamily="66" charset="0"/>
              </a:rPr>
              <a:t>RIDGe</a:t>
            </a:r>
            <a:r>
              <a:rPr lang="en-US" sz="2400" dirty="0">
                <a:latin typeface="Aptos" panose="020B0004020202020204" pitchFamily="34" charset="0"/>
                <a:cs typeface="Cavolini" panose="03000502040302020204" pitchFamily="66" charset="0"/>
              </a:rPr>
              <a:t> review?</a:t>
            </a:r>
          </a:p>
          <a:p>
            <a:pPr marL="742950" lvl="1" indent="-285750">
              <a:buFont typeface="Arial" panose="020B0604020202020204" pitchFamily="34" charset="0"/>
              <a:buChar char="•"/>
            </a:pPr>
            <a:r>
              <a:rPr lang="en-US" sz="2400" dirty="0">
                <a:latin typeface="Aptos" panose="020B0004020202020204" pitchFamily="34" charset="0"/>
                <a:cs typeface="Cavolini" panose="03000502040302020204" pitchFamily="66" charset="0"/>
              </a:rPr>
              <a:t>Why is the content of the Data Request Form important?</a:t>
            </a:r>
          </a:p>
          <a:p>
            <a:pPr marL="742950" lvl="1" indent="-285750">
              <a:buFont typeface="Arial" panose="020B0604020202020204" pitchFamily="34" charset="0"/>
              <a:buChar char="•"/>
            </a:pPr>
            <a:r>
              <a:rPr lang="en-US" sz="2400" dirty="0">
                <a:latin typeface="Aptos" panose="020B0004020202020204" pitchFamily="34" charset="0"/>
                <a:cs typeface="Cavolini" panose="03000502040302020204" pitchFamily="66" charset="0"/>
              </a:rPr>
              <a:t>What comes after </a:t>
            </a:r>
            <a:r>
              <a:rPr lang="en-US" sz="2400" dirty="0" err="1">
                <a:latin typeface="Aptos" panose="020B0004020202020204" pitchFamily="34" charset="0"/>
                <a:cs typeface="Cavolini" panose="03000502040302020204" pitchFamily="66" charset="0"/>
              </a:rPr>
              <a:t>RIDGe</a:t>
            </a:r>
            <a:r>
              <a:rPr lang="en-US" sz="2400" dirty="0">
                <a:latin typeface="Aptos" panose="020B0004020202020204" pitchFamily="34" charset="0"/>
                <a:cs typeface="Cavolini" panose="03000502040302020204" pitchFamily="66" charset="0"/>
              </a:rPr>
              <a:t> review?</a:t>
            </a:r>
          </a:p>
          <a:p>
            <a:pPr marL="742950" lvl="1" indent="-285750">
              <a:buFont typeface="Arial" panose="020B0604020202020204" pitchFamily="34" charset="0"/>
              <a:buChar char="•"/>
            </a:pPr>
            <a:r>
              <a:rPr lang="en-US" sz="2400" dirty="0">
                <a:latin typeface="Aptos" panose="020B0004020202020204" pitchFamily="34" charset="0"/>
                <a:cs typeface="Cavolini" panose="03000502040302020204" pitchFamily="66" charset="0"/>
              </a:rPr>
              <a:t>Use Cases</a:t>
            </a:r>
          </a:p>
        </p:txBody>
      </p:sp>
      <p:sp>
        <p:nvSpPr>
          <p:cNvPr id="4" name="TextBox 3">
            <a:extLst>
              <a:ext uri="{FF2B5EF4-FFF2-40B4-BE49-F238E27FC236}">
                <a16:creationId xmlns:a16="http://schemas.microsoft.com/office/drawing/2014/main" id="{38F856F0-CDC8-B484-406D-E9E79B172299}"/>
              </a:ext>
            </a:extLst>
          </p:cNvPr>
          <p:cNvSpPr txBox="1"/>
          <p:nvPr/>
        </p:nvSpPr>
        <p:spPr>
          <a:xfrm>
            <a:off x="3062374" y="5255154"/>
            <a:ext cx="6097712" cy="584775"/>
          </a:xfrm>
          <a:prstGeom prst="rect">
            <a:avLst/>
          </a:prstGeom>
          <a:noFill/>
        </p:spPr>
        <p:txBody>
          <a:bodyPr wrap="square">
            <a:spAutoFit/>
          </a:bodyPr>
          <a:lstStyle/>
          <a:p>
            <a:pPr algn="ctr"/>
            <a:r>
              <a:rPr lang="en-US" sz="3200" dirty="0">
                <a:latin typeface="Aptos" panose="020B0004020202020204" pitchFamily="34" charset="0"/>
                <a:cs typeface="Cavolini" panose="03000502040302020204" pitchFamily="66" charset="0"/>
              </a:rPr>
              <a:t>Q &amp; A</a:t>
            </a:r>
            <a:endParaRPr lang="en-US" sz="3200" dirty="0">
              <a:latin typeface="Aptos" panose="020B0004020202020204" pitchFamily="34" charset="0"/>
            </a:endParaRPr>
          </a:p>
        </p:txBody>
      </p:sp>
    </p:spTree>
    <p:extLst>
      <p:ext uri="{BB962C8B-B14F-4D97-AF65-F5344CB8AC3E}">
        <p14:creationId xmlns:p14="http://schemas.microsoft.com/office/powerpoint/2010/main" val="4194815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24ED9A-DE29-326B-0D39-97086211439D}"/>
            </a:ext>
          </a:extLst>
        </p:cNvPr>
        <p:cNvGrpSpPr/>
        <p:nvPr/>
      </p:nvGrpSpPr>
      <p:grpSpPr>
        <a:xfrm>
          <a:off x="0" y="0"/>
          <a:ext cx="0" cy="0"/>
          <a:chOff x="0" y="0"/>
          <a:chExt cx="0" cy="0"/>
        </a:xfrm>
      </p:grpSpPr>
      <p:cxnSp>
        <p:nvCxnSpPr>
          <p:cNvPr id="33" name="Straight Connector 32">
            <a:extLst>
              <a:ext uri="{FF2B5EF4-FFF2-40B4-BE49-F238E27FC236}">
                <a16:creationId xmlns:a16="http://schemas.microsoft.com/office/drawing/2014/main" id="{0B5E6944-D25D-245B-A30A-B849F72CB691}"/>
              </a:ext>
            </a:extLst>
          </p:cNvPr>
          <p:cNvCxnSpPr/>
          <p:nvPr/>
        </p:nvCxnSpPr>
        <p:spPr>
          <a:xfrm>
            <a:off x="457200" y="6443328"/>
            <a:ext cx="11344940" cy="0"/>
          </a:xfrm>
          <a:prstGeom prst="line">
            <a:avLst/>
          </a:prstGeom>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15C14D54-98F4-F3AA-11F4-FE0E183119F4}"/>
              </a:ext>
            </a:extLst>
          </p:cNvPr>
          <p:cNvSpPr txBox="1"/>
          <p:nvPr/>
        </p:nvSpPr>
        <p:spPr>
          <a:xfrm>
            <a:off x="9332119" y="6446136"/>
            <a:ext cx="2696326" cy="338554"/>
          </a:xfrm>
          <a:prstGeom prst="rect">
            <a:avLst/>
          </a:prstGeom>
          <a:noFill/>
        </p:spPr>
        <p:txBody>
          <a:bodyPr wrap="square" rtlCol="0">
            <a:spAutoFit/>
          </a:bodyPr>
          <a:lstStyle/>
          <a:p>
            <a:pPr algn="ctr"/>
            <a:r>
              <a:rPr lang="en-US" sz="1600" i="1" dirty="0">
                <a:latin typeface="Calibri" panose="020F0502020204030204" pitchFamily="34" charset="0"/>
                <a:cs typeface="Calibri" panose="020F0502020204030204" pitchFamily="34" charset="0"/>
              </a:rPr>
              <a:t>Research Informatics</a:t>
            </a:r>
          </a:p>
        </p:txBody>
      </p:sp>
      <p:sp>
        <p:nvSpPr>
          <p:cNvPr id="35" name="TextBox 34">
            <a:extLst>
              <a:ext uri="{FF2B5EF4-FFF2-40B4-BE49-F238E27FC236}">
                <a16:creationId xmlns:a16="http://schemas.microsoft.com/office/drawing/2014/main" id="{D5533C41-17A7-03C3-0D92-1DC97683198B}"/>
              </a:ext>
            </a:extLst>
          </p:cNvPr>
          <p:cNvSpPr txBox="1"/>
          <p:nvPr/>
        </p:nvSpPr>
        <p:spPr>
          <a:xfrm>
            <a:off x="0" y="6454957"/>
            <a:ext cx="4358493" cy="338554"/>
          </a:xfrm>
          <a:prstGeom prst="rect">
            <a:avLst/>
          </a:prstGeom>
          <a:noFill/>
        </p:spPr>
        <p:txBody>
          <a:bodyPr wrap="square" rtlCol="0">
            <a:spAutoFit/>
          </a:bodyPr>
          <a:lstStyle/>
          <a:p>
            <a:pPr algn="ctr"/>
            <a:r>
              <a:rPr lang="en-US" sz="1600" i="1" dirty="0">
                <a:latin typeface="Calibri" panose="020F0502020204030204" pitchFamily="34" charset="0"/>
                <a:cs typeface="Calibri" panose="020F0502020204030204" pitchFamily="34" charset="0"/>
              </a:rPr>
              <a:t>Dartmouth Health ORO - SYNERGY</a:t>
            </a:r>
          </a:p>
        </p:txBody>
      </p:sp>
      <p:sp>
        <p:nvSpPr>
          <p:cNvPr id="2" name="TextBox 1">
            <a:extLst>
              <a:ext uri="{FF2B5EF4-FFF2-40B4-BE49-F238E27FC236}">
                <a16:creationId xmlns:a16="http://schemas.microsoft.com/office/drawing/2014/main" id="{4EC5A550-CB36-A875-0983-C6E86A65117D}"/>
              </a:ext>
            </a:extLst>
          </p:cNvPr>
          <p:cNvSpPr txBox="1"/>
          <p:nvPr/>
        </p:nvSpPr>
        <p:spPr>
          <a:xfrm>
            <a:off x="958289" y="159846"/>
            <a:ext cx="10342763" cy="523220"/>
          </a:xfrm>
          <a:prstGeom prst="rect">
            <a:avLst/>
          </a:prstGeom>
          <a:noFill/>
        </p:spPr>
        <p:txBody>
          <a:bodyPr wrap="square" rtlCol="0">
            <a:spAutoFit/>
          </a:bodyPr>
          <a:lstStyle/>
          <a:p>
            <a:pPr algn="ctr"/>
            <a:r>
              <a:rPr lang="en-US" sz="2800" i="1" dirty="0" err="1">
                <a:cs typeface="Cavolini" panose="03000502040302020204" pitchFamily="66" charset="0"/>
              </a:rPr>
              <a:t>RIDGe</a:t>
            </a:r>
            <a:r>
              <a:rPr lang="en-US" sz="2800" i="1" dirty="0">
                <a:cs typeface="Cavolini" panose="03000502040302020204" pitchFamily="66" charset="0"/>
              </a:rPr>
              <a:t>: Research Informatics and Data Governance Committee</a:t>
            </a:r>
          </a:p>
        </p:txBody>
      </p:sp>
      <p:sp>
        <p:nvSpPr>
          <p:cNvPr id="3" name="TextBox 2">
            <a:extLst>
              <a:ext uri="{FF2B5EF4-FFF2-40B4-BE49-F238E27FC236}">
                <a16:creationId xmlns:a16="http://schemas.microsoft.com/office/drawing/2014/main" id="{91EE97EC-3089-8A5A-BF54-86B077D1B9A4}"/>
              </a:ext>
            </a:extLst>
          </p:cNvPr>
          <p:cNvSpPr txBox="1"/>
          <p:nvPr/>
        </p:nvSpPr>
        <p:spPr>
          <a:xfrm>
            <a:off x="1579864" y="966566"/>
            <a:ext cx="9484882" cy="3970318"/>
          </a:xfrm>
          <a:prstGeom prst="rect">
            <a:avLst/>
          </a:prstGeom>
          <a:noFill/>
        </p:spPr>
        <p:txBody>
          <a:bodyPr wrap="square">
            <a:spAutoFit/>
          </a:bodyPr>
          <a:lstStyle/>
          <a:p>
            <a:pPr marL="742950" lvl="1" indent="-285750">
              <a:buFont typeface="Arial" panose="020B0604020202020204" pitchFamily="34" charset="0"/>
              <a:buChar char="•"/>
            </a:pPr>
            <a:r>
              <a:rPr lang="en-US" kern="0" dirty="0">
                <a:ea typeface="Aptos" panose="020B0004020202020204" pitchFamily="34" charset="0"/>
              </a:rPr>
              <a:t>Created by Tim Burdick in 2023 in response to bottlenecks and questions about process</a:t>
            </a:r>
          </a:p>
          <a:p>
            <a:pPr marL="742950" lvl="1" indent="-285750">
              <a:buFont typeface="Arial" panose="020B0604020202020204" pitchFamily="34" charset="0"/>
              <a:buChar char="•"/>
            </a:pPr>
            <a:r>
              <a:rPr lang="en-US" kern="0" dirty="0">
                <a:ea typeface="Aptos" panose="020B0004020202020204" pitchFamily="34" charset="0"/>
              </a:rPr>
              <a:t>Exclusively </a:t>
            </a:r>
            <a:r>
              <a:rPr lang="en-US" i="1" kern="0" dirty="0">
                <a:ea typeface="Aptos" panose="020B0004020202020204" pitchFamily="34" charset="0"/>
              </a:rPr>
              <a:t>DATA and INFORMATICS FOCUSED</a:t>
            </a:r>
          </a:p>
          <a:p>
            <a:pPr marL="742950" lvl="1" indent="-285750">
              <a:buFont typeface="Arial" panose="020B0604020202020204" pitchFamily="34" charset="0"/>
              <a:buChar char="•"/>
            </a:pPr>
            <a:r>
              <a:rPr lang="en-US" kern="0" dirty="0">
                <a:ea typeface="Aptos" panose="020B0004020202020204" pitchFamily="34" charset="0"/>
              </a:rPr>
              <a:t>B</a:t>
            </a:r>
            <a:r>
              <a:rPr lang="en-US" sz="1800" kern="0" dirty="0">
                <a:effectLst/>
                <a:ea typeface="Aptos" panose="020B0004020202020204" pitchFamily="34" charset="0"/>
              </a:rPr>
              <a:t>rings together expertise from across the DH research and informatics community to expedite the activation of DH investigator-initiated research projects</a:t>
            </a:r>
          </a:p>
          <a:p>
            <a:pPr marL="1200150" lvl="2" indent="-285750">
              <a:buFont typeface="Arial" panose="020B0604020202020204" pitchFamily="34" charset="0"/>
              <a:buChar char="•"/>
            </a:pPr>
            <a:r>
              <a:rPr lang="en-US" kern="0" dirty="0">
                <a:ea typeface="Aptos" panose="020B0004020202020204" pitchFamily="34" charset="0"/>
              </a:rPr>
              <a:t>L</a:t>
            </a:r>
            <a:r>
              <a:rPr lang="en-US" sz="1800" kern="0" dirty="0">
                <a:effectLst/>
                <a:ea typeface="Aptos" panose="020B0004020202020204" pitchFamily="34" charset="0"/>
              </a:rPr>
              <a:t>eadership of Research Informatics, HPPR/IRB, the Analytics Institute, the Clinical Trials Office, Clinical Informatics, Research Quality and Safety, and the Privacy Office</a:t>
            </a:r>
          </a:p>
          <a:p>
            <a:pPr marL="1200150" lvl="2" indent="-285750">
              <a:buFont typeface="Arial" panose="020B0604020202020204" pitchFamily="34" charset="0"/>
              <a:buChar char="•"/>
            </a:pPr>
            <a:r>
              <a:rPr lang="en-US" kern="0" dirty="0">
                <a:ea typeface="Aptos" panose="020B0004020202020204" pitchFamily="34" charset="0"/>
              </a:rPr>
              <a:t>Dartmouth College Data Science faculty</a:t>
            </a:r>
          </a:p>
          <a:p>
            <a:pPr marL="1200150" lvl="2" indent="-285750">
              <a:buFont typeface="Arial" panose="020B0604020202020204" pitchFamily="34" charset="0"/>
              <a:buChar char="•"/>
            </a:pPr>
            <a:r>
              <a:rPr lang="en-US" sz="1800" kern="0" dirty="0">
                <a:effectLst/>
                <a:ea typeface="Aptos" panose="020B0004020202020204" pitchFamily="34" charset="0"/>
              </a:rPr>
              <a:t>Other subject matter experts as needed</a:t>
            </a:r>
            <a:endParaRPr lang="en-US" kern="0" dirty="0">
              <a:effectLst/>
              <a:ea typeface="Aptos" panose="020B0004020202020204" pitchFamily="34" charset="0"/>
            </a:endParaRPr>
          </a:p>
          <a:p>
            <a:pPr marL="742950" lvl="1" indent="-285750">
              <a:buFont typeface="Arial" panose="020B0604020202020204" pitchFamily="34" charset="0"/>
              <a:buChar char="•"/>
            </a:pPr>
            <a:r>
              <a:rPr lang="en-US" kern="0" dirty="0">
                <a:ea typeface="Aptos" panose="020B0004020202020204" pitchFamily="34" charset="0"/>
              </a:rPr>
              <a:t>E</a:t>
            </a:r>
            <a:r>
              <a:rPr lang="en-US" sz="1800" kern="0" dirty="0">
                <a:effectLst/>
                <a:ea typeface="Aptos" panose="020B0004020202020204" pitchFamily="34" charset="0"/>
              </a:rPr>
              <a:t>nsures DH data are appropriately handled</a:t>
            </a:r>
          </a:p>
          <a:p>
            <a:pPr marL="742950" lvl="1" indent="-285750">
              <a:buFont typeface="Arial" panose="020B0604020202020204" pitchFamily="34" charset="0"/>
              <a:buChar char="•"/>
            </a:pPr>
            <a:r>
              <a:rPr lang="en-US" sz="1800" kern="0" dirty="0">
                <a:effectLst/>
                <a:ea typeface="Aptos" panose="020B0004020202020204" pitchFamily="34" charset="0"/>
              </a:rPr>
              <a:t>Formulates policy where needed</a:t>
            </a:r>
          </a:p>
          <a:p>
            <a:pPr marL="742950" lvl="1" indent="-285750">
              <a:buFont typeface="Arial" panose="020B0604020202020204" pitchFamily="34" charset="0"/>
              <a:buChar char="•"/>
            </a:pPr>
            <a:r>
              <a:rPr lang="en-US" kern="0" dirty="0">
                <a:ea typeface="Aptos" panose="020B0004020202020204" pitchFamily="34" charset="0"/>
              </a:rPr>
              <a:t>Convenes weekly (Tuesdays at 1:00) to review </a:t>
            </a:r>
            <a:r>
              <a:rPr lang="en-US" sz="1800" kern="0" dirty="0">
                <a:effectLst/>
                <a:ea typeface="Aptos" panose="020B0004020202020204" pitchFamily="34" charset="0"/>
              </a:rPr>
              <a:t>research protocols</a:t>
            </a:r>
          </a:p>
          <a:p>
            <a:pPr marL="742950" lvl="1" indent="-285750">
              <a:buFont typeface="Arial" panose="020B0604020202020204" pitchFamily="34" charset="0"/>
              <a:buChar char="•"/>
            </a:pPr>
            <a:r>
              <a:rPr lang="en-US" kern="0" dirty="0">
                <a:ea typeface="Aptos" panose="020B0004020202020204" pitchFamily="34" charset="0"/>
              </a:rPr>
              <a:t>Typically approves projects within 1 – 3 weeks</a:t>
            </a:r>
            <a:endParaRPr lang="en-US" sz="1800" kern="0" dirty="0">
              <a:effectLst/>
              <a:ea typeface="Aptos" panose="020B0004020202020204" pitchFamily="34" charset="0"/>
            </a:endParaRPr>
          </a:p>
        </p:txBody>
      </p:sp>
      <p:pic>
        <p:nvPicPr>
          <p:cNvPr id="4" name="Picture 3">
            <a:extLst>
              <a:ext uri="{FF2B5EF4-FFF2-40B4-BE49-F238E27FC236}">
                <a16:creationId xmlns:a16="http://schemas.microsoft.com/office/drawing/2014/main" id="{11A1C1DF-2B79-9A79-B942-269AEDBD363E}"/>
              </a:ext>
            </a:extLst>
          </p:cNvPr>
          <p:cNvPicPr>
            <a:picLocks noChangeAspect="1"/>
          </p:cNvPicPr>
          <p:nvPr/>
        </p:nvPicPr>
        <p:blipFill>
          <a:blip r:embed="rId2"/>
          <a:stretch>
            <a:fillRect/>
          </a:stretch>
        </p:blipFill>
        <p:spPr>
          <a:xfrm>
            <a:off x="162421" y="1777369"/>
            <a:ext cx="1785828" cy="1785828"/>
          </a:xfrm>
          <a:prstGeom prst="rect">
            <a:avLst/>
          </a:prstGeom>
        </p:spPr>
      </p:pic>
      <p:sp>
        <p:nvSpPr>
          <p:cNvPr id="5" name="TextBox 4">
            <a:extLst>
              <a:ext uri="{FF2B5EF4-FFF2-40B4-BE49-F238E27FC236}">
                <a16:creationId xmlns:a16="http://schemas.microsoft.com/office/drawing/2014/main" id="{8BCC3877-4E98-14BD-13FA-3DA22983AF9A}"/>
              </a:ext>
            </a:extLst>
          </p:cNvPr>
          <p:cNvSpPr txBox="1"/>
          <p:nvPr/>
        </p:nvSpPr>
        <p:spPr>
          <a:xfrm>
            <a:off x="3747340" y="5101974"/>
            <a:ext cx="4764659" cy="923330"/>
          </a:xfrm>
          <a:prstGeom prst="rect">
            <a:avLst/>
          </a:prstGeom>
          <a:noFill/>
        </p:spPr>
        <p:txBody>
          <a:bodyPr wrap="square">
            <a:spAutoFit/>
          </a:bodyPr>
          <a:lstStyle/>
          <a:p>
            <a:pPr marL="742950" lvl="1" indent="-285750">
              <a:buFont typeface="Arial" panose="020B0604020202020204" pitchFamily="34" charset="0"/>
              <a:buChar char="•"/>
            </a:pPr>
            <a:r>
              <a:rPr lang="en-US" kern="0" dirty="0">
                <a:ea typeface="Aptos" panose="020B0004020202020204" pitchFamily="34" charset="0"/>
              </a:rPr>
              <a:t>Current backlog = 0</a:t>
            </a:r>
          </a:p>
          <a:p>
            <a:pPr marL="742950" lvl="1" indent="-285750">
              <a:buFont typeface="Arial" panose="020B0604020202020204" pitchFamily="34" charset="0"/>
              <a:buChar char="•"/>
            </a:pPr>
            <a:r>
              <a:rPr lang="en-US" kern="0" dirty="0">
                <a:ea typeface="Aptos" panose="020B0004020202020204" pitchFamily="34" charset="0"/>
              </a:rPr>
              <a:t>“No-no” policy: the goal is to get your study approved and running!</a:t>
            </a:r>
          </a:p>
        </p:txBody>
      </p:sp>
      <p:sp>
        <p:nvSpPr>
          <p:cNvPr id="6" name="Rectangle 5">
            <a:extLst>
              <a:ext uri="{FF2B5EF4-FFF2-40B4-BE49-F238E27FC236}">
                <a16:creationId xmlns:a16="http://schemas.microsoft.com/office/drawing/2014/main" id="{4C8E3AE5-9C6A-3C01-8B2F-462C0CA437CA}"/>
              </a:ext>
            </a:extLst>
          </p:cNvPr>
          <p:cNvSpPr/>
          <p:nvPr/>
        </p:nvSpPr>
        <p:spPr>
          <a:xfrm>
            <a:off x="4043363" y="4979748"/>
            <a:ext cx="4468636" cy="1235316"/>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718128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24ED9A-DE29-326B-0D39-97086211439D}"/>
            </a:ext>
          </a:extLst>
        </p:cNvPr>
        <p:cNvGrpSpPr/>
        <p:nvPr/>
      </p:nvGrpSpPr>
      <p:grpSpPr>
        <a:xfrm>
          <a:off x="0" y="0"/>
          <a:ext cx="0" cy="0"/>
          <a:chOff x="0" y="0"/>
          <a:chExt cx="0" cy="0"/>
        </a:xfrm>
      </p:grpSpPr>
      <p:pic>
        <p:nvPicPr>
          <p:cNvPr id="7" name="Picture 6" descr="A silhouette of a person lifting weights&#10;&#10;AI-generated content may be incorrect.">
            <a:extLst>
              <a:ext uri="{FF2B5EF4-FFF2-40B4-BE49-F238E27FC236}">
                <a16:creationId xmlns:a16="http://schemas.microsoft.com/office/drawing/2014/main" id="{1B798723-4DD9-39FF-A781-1A164229FF47}"/>
              </a:ext>
            </a:extLst>
          </p:cNvPr>
          <p:cNvPicPr>
            <a:picLocks noChangeAspect="1"/>
          </p:cNvPicPr>
          <p:nvPr/>
        </p:nvPicPr>
        <p:blipFill>
          <a:blip r:embed="rId2"/>
          <a:stretch>
            <a:fillRect/>
          </a:stretch>
        </p:blipFill>
        <p:spPr>
          <a:xfrm>
            <a:off x="6728969" y="2544418"/>
            <a:ext cx="2603150" cy="2603150"/>
          </a:xfrm>
          <a:prstGeom prst="rect">
            <a:avLst/>
          </a:prstGeom>
        </p:spPr>
      </p:pic>
      <p:cxnSp>
        <p:nvCxnSpPr>
          <p:cNvPr id="33" name="Straight Connector 32">
            <a:extLst>
              <a:ext uri="{FF2B5EF4-FFF2-40B4-BE49-F238E27FC236}">
                <a16:creationId xmlns:a16="http://schemas.microsoft.com/office/drawing/2014/main" id="{0B5E6944-D25D-245B-A30A-B849F72CB691}"/>
              </a:ext>
            </a:extLst>
          </p:cNvPr>
          <p:cNvCxnSpPr/>
          <p:nvPr/>
        </p:nvCxnSpPr>
        <p:spPr>
          <a:xfrm>
            <a:off x="457200" y="6443328"/>
            <a:ext cx="11344940" cy="0"/>
          </a:xfrm>
          <a:prstGeom prst="line">
            <a:avLst/>
          </a:prstGeom>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15C14D54-98F4-F3AA-11F4-FE0E183119F4}"/>
              </a:ext>
            </a:extLst>
          </p:cNvPr>
          <p:cNvSpPr txBox="1"/>
          <p:nvPr/>
        </p:nvSpPr>
        <p:spPr>
          <a:xfrm>
            <a:off x="9332119" y="6446136"/>
            <a:ext cx="2696326" cy="338554"/>
          </a:xfrm>
          <a:prstGeom prst="rect">
            <a:avLst/>
          </a:prstGeom>
          <a:noFill/>
        </p:spPr>
        <p:txBody>
          <a:bodyPr wrap="square" rtlCol="0">
            <a:spAutoFit/>
          </a:bodyPr>
          <a:lstStyle/>
          <a:p>
            <a:pPr algn="ctr"/>
            <a:r>
              <a:rPr lang="en-US" sz="1600" i="1" dirty="0">
                <a:latin typeface="Calibri" panose="020F0502020204030204" pitchFamily="34" charset="0"/>
                <a:cs typeface="Calibri" panose="020F0502020204030204" pitchFamily="34" charset="0"/>
              </a:rPr>
              <a:t>Research Informatics</a:t>
            </a:r>
          </a:p>
        </p:txBody>
      </p:sp>
      <p:sp>
        <p:nvSpPr>
          <p:cNvPr id="35" name="TextBox 34">
            <a:extLst>
              <a:ext uri="{FF2B5EF4-FFF2-40B4-BE49-F238E27FC236}">
                <a16:creationId xmlns:a16="http://schemas.microsoft.com/office/drawing/2014/main" id="{D5533C41-17A7-03C3-0D92-1DC97683198B}"/>
              </a:ext>
            </a:extLst>
          </p:cNvPr>
          <p:cNvSpPr txBox="1"/>
          <p:nvPr/>
        </p:nvSpPr>
        <p:spPr>
          <a:xfrm>
            <a:off x="0" y="6454957"/>
            <a:ext cx="4358493" cy="338554"/>
          </a:xfrm>
          <a:prstGeom prst="rect">
            <a:avLst/>
          </a:prstGeom>
          <a:noFill/>
        </p:spPr>
        <p:txBody>
          <a:bodyPr wrap="square" rtlCol="0">
            <a:spAutoFit/>
          </a:bodyPr>
          <a:lstStyle/>
          <a:p>
            <a:pPr algn="ctr"/>
            <a:r>
              <a:rPr lang="en-US" sz="1600" i="1" dirty="0">
                <a:latin typeface="Calibri" panose="020F0502020204030204" pitchFamily="34" charset="0"/>
                <a:cs typeface="Calibri" panose="020F0502020204030204" pitchFamily="34" charset="0"/>
              </a:rPr>
              <a:t>Dartmouth Health ORO - SYNERGY</a:t>
            </a:r>
          </a:p>
        </p:txBody>
      </p:sp>
      <p:sp>
        <p:nvSpPr>
          <p:cNvPr id="2" name="TextBox 1">
            <a:extLst>
              <a:ext uri="{FF2B5EF4-FFF2-40B4-BE49-F238E27FC236}">
                <a16:creationId xmlns:a16="http://schemas.microsoft.com/office/drawing/2014/main" id="{4EC5A550-CB36-A875-0983-C6E86A65117D}"/>
              </a:ext>
            </a:extLst>
          </p:cNvPr>
          <p:cNvSpPr txBox="1"/>
          <p:nvPr/>
        </p:nvSpPr>
        <p:spPr>
          <a:xfrm>
            <a:off x="958288" y="293410"/>
            <a:ext cx="10342763" cy="954107"/>
          </a:xfrm>
          <a:prstGeom prst="rect">
            <a:avLst/>
          </a:prstGeom>
          <a:noFill/>
        </p:spPr>
        <p:txBody>
          <a:bodyPr wrap="square" rtlCol="0">
            <a:spAutoFit/>
          </a:bodyPr>
          <a:lstStyle/>
          <a:p>
            <a:pPr algn="ctr"/>
            <a:r>
              <a:rPr lang="en-US" sz="2800" i="1" dirty="0" err="1">
                <a:cs typeface="Cavolini" panose="03000502040302020204" pitchFamily="66" charset="0"/>
              </a:rPr>
              <a:t>RIDGe</a:t>
            </a:r>
            <a:r>
              <a:rPr lang="en-US" sz="2800" i="1" dirty="0">
                <a:cs typeface="Cavolini" panose="03000502040302020204" pitchFamily="66" charset="0"/>
              </a:rPr>
              <a:t>: Research Informatics and Data Governance Committee</a:t>
            </a:r>
          </a:p>
          <a:p>
            <a:pPr algn="ctr"/>
            <a:r>
              <a:rPr lang="en-US" sz="2800" i="1" dirty="0">
                <a:cs typeface="Cavolini" panose="03000502040302020204" pitchFamily="66" charset="0"/>
              </a:rPr>
              <a:t>GOALS:</a:t>
            </a:r>
          </a:p>
        </p:txBody>
      </p:sp>
      <p:sp>
        <p:nvSpPr>
          <p:cNvPr id="5" name="TextBox 4">
            <a:extLst>
              <a:ext uri="{FF2B5EF4-FFF2-40B4-BE49-F238E27FC236}">
                <a16:creationId xmlns:a16="http://schemas.microsoft.com/office/drawing/2014/main" id="{8BCC3877-4E98-14BD-13FA-3DA22983AF9A}"/>
              </a:ext>
            </a:extLst>
          </p:cNvPr>
          <p:cNvSpPr txBox="1"/>
          <p:nvPr/>
        </p:nvSpPr>
        <p:spPr>
          <a:xfrm>
            <a:off x="4674512" y="1932392"/>
            <a:ext cx="2910314" cy="1384995"/>
          </a:xfrm>
          <a:prstGeom prst="rect">
            <a:avLst/>
          </a:prstGeom>
          <a:noFill/>
        </p:spPr>
        <p:txBody>
          <a:bodyPr wrap="square">
            <a:spAutoFit/>
          </a:bodyPr>
          <a:lstStyle/>
          <a:p>
            <a:pPr marL="742950" lvl="1" indent="-285750">
              <a:buFont typeface="Arial" panose="020B0604020202020204" pitchFamily="34" charset="0"/>
              <a:buChar char="•"/>
            </a:pPr>
            <a:r>
              <a:rPr lang="en-US" sz="2800" kern="0" dirty="0">
                <a:latin typeface="Aptos" panose="020B0004020202020204" pitchFamily="34" charset="0"/>
                <a:ea typeface="Aptos" panose="020B0004020202020204" pitchFamily="34" charset="0"/>
              </a:rPr>
              <a:t>Efficiency</a:t>
            </a:r>
          </a:p>
          <a:p>
            <a:pPr lvl="1"/>
            <a:endParaRPr lang="en-US" sz="2800" kern="0" dirty="0">
              <a:latin typeface="Aptos" panose="020B0004020202020204" pitchFamily="34" charset="0"/>
              <a:ea typeface="Aptos" panose="020B0004020202020204" pitchFamily="34" charset="0"/>
            </a:endParaRPr>
          </a:p>
          <a:p>
            <a:pPr marL="742950" lvl="1" indent="-285750">
              <a:buFont typeface="Arial" panose="020B0604020202020204" pitchFamily="34" charset="0"/>
              <a:buChar char="•"/>
            </a:pPr>
            <a:r>
              <a:rPr lang="en-US" sz="2800" kern="0" dirty="0">
                <a:latin typeface="Aptos" panose="020B0004020202020204" pitchFamily="34" charset="0"/>
                <a:ea typeface="Aptos" panose="020B0004020202020204" pitchFamily="34" charset="0"/>
              </a:rPr>
              <a:t>Support</a:t>
            </a:r>
          </a:p>
        </p:txBody>
      </p:sp>
      <p:pic>
        <p:nvPicPr>
          <p:cNvPr id="9" name="Picture 8" descr="A silhouette of a person running&#10;&#10;AI-generated content may be incorrect.">
            <a:extLst>
              <a:ext uri="{FF2B5EF4-FFF2-40B4-BE49-F238E27FC236}">
                <a16:creationId xmlns:a16="http://schemas.microsoft.com/office/drawing/2014/main" id="{2F9D3056-D59C-8D0B-4198-DDC82EABA532}"/>
              </a:ext>
            </a:extLst>
          </p:cNvPr>
          <p:cNvPicPr>
            <a:picLocks noChangeAspect="1"/>
          </p:cNvPicPr>
          <p:nvPr/>
        </p:nvPicPr>
        <p:blipFill>
          <a:blip r:embed="rId3"/>
          <a:stretch>
            <a:fillRect/>
          </a:stretch>
        </p:blipFill>
        <p:spPr>
          <a:xfrm>
            <a:off x="3345646" y="996897"/>
            <a:ext cx="1865376" cy="1865376"/>
          </a:xfrm>
          <a:prstGeom prst="rect">
            <a:avLst/>
          </a:prstGeom>
        </p:spPr>
      </p:pic>
    </p:spTree>
    <p:extLst>
      <p:ext uri="{BB962C8B-B14F-4D97-AF65-F5344CB8AC3E}">
        <p14:creationId xmlns:p14="http://schemas.microsoft.com/office/powerpoint/2010/main" val="41505318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5578B4-5010-B893-035B-58B36AB1A0B5}"/>
            </a:ext>
          </a:extLst>
        </p:cNvPr>
        <p:cNvGrpSpPr/>
        <p:nvPr/>
      </p:nvGrpSpPr>
      <p:grpSpPr>
        <a:xfrm>
          <a:off x="0" y="0"/>
          <a:ext cx="0" cy="0"/>
          <a:chOff x="0" y="0"/>
          <a:chExt cx="0" cy="0"/>
        </a:xfrm>
      </p:grpSpPr>
      <p:cxnSp>
        <p:nvCxnSpPr>
          <p:cNvPr id="33" name="Straight Connector 32">
            <a:extLst>
              <a:ext uri="{FF2B5EF4-FFF2-40B4-BE49-F238E27FC236}">
                <a16:creationId xmlns:a16="http://schemas.microsoft.com/office/drawing/2014/main" id="{A17F3980-6F5D-8241-32E1-257DD54C7AB1}"/>
              </a:ext>
            </a:extLst>
          </p:cNvPr>
          <p:cNvCxnSpPr/>
          <p:nvPr/>
        </p:nvCxnSpPr>
        <p:spPr>
          <a:xfrm>
            <a:off x="457200" y="6443328"/>
            <a:ext cx="11344940" cy="0"/>
          </a:xfrm>
          <a:prstGeom prst="line">
            <a:avLst/>
          </a:prstGeom>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06B15DBE-448B-FBB6-DDE3-C1E1AC0ADADE}"/>
              </a:ext>
            </a:extLst>
          </p:cNvPr>
          <p:cNvSpPr txBox="1"/>
          <p:nvPr/>
        </p:nvSpPr>
        <p:spPr>
          <a:xfrm>
            <a:off x="9332119" y="6446136"/>
            <a:ext cx="2696326" cy="338554"/>
          </a:xfrm>
          <a:prstGeom prst="rect">
            <a:avLst/>
          </a:prstGeom>
          <a:noFill/>
        </p:spPr>
        <p:txBody>
          <a:bodyPr wrap="square" rtlCol="0">
            <a:spAutoFit/>
          </a:bodyPr>
          <a:lstStyle/>
          <a:p>
            <a:pPr algn="ctr"/>
            <a:r>
              <a:rPr lang="en-US" sz="1600" i="1" dirty="0">
                <a:latin typeface="Calibri" panose="020F0502020204030204" pitchFamily="34" charset="0"/>
                <a:cs typeface="Calibri" panose="020F0502020204030204" pitchFamily="34" charset="0"/>
              </a:rPr>
              <a:t>Research Informatics</a:t>
            </a:r>
          </a:p>
        </p:txBody>
      </p:sp>
      <p:sp>
        <p:nvSpPr>
          <p:cNvPr id="35" name="TextBox 34">
            <a:extLst>
              <a:ext uri="{FF2B5EF4-FFF2-40B4-BE49-F238E27FC236}">
                <a16:creationId xmlns:a16="http://schemas.microsoft.com/office/drawing/2014/main" id="{4E925CEF-B4FB-448F-A144-39976A599680}"/>
              </a:ext>
            </a:extLst>
          </p:cNvPr>
          <p:cNvSpPr txBox="1"/>
          <p:nvPr/>
        </p:nvSpPr>
        <p:spPr>
          <a:xfrm>
            <a:off x="0" y="6454957"/>
            <a:ext cx="4358493" cy="338554"/>
          </a:xfrm>
          <a:prstGeom prst="rect">
            <a:avLst/>
          </a:prstGeom>
          <a:noFill/>
        </p:spPr>
        <p:txBody>
          <a:bodyPr wrap="square" rtlCol="0">
            <a:spAutoFit/>
          </a:bodyPr>
          <a:lstStyle/>
          <a:p>
            <a:pPr algn="ctr"/>
            <a:r>
              <a:rPr lang="en-US" sz="1600" i="1" dirty="0">
                <a:latin typeface="Calibri" panose="020F0502020204030204" pitchFamily="34" charset="0"/>
                <a:cs typeface="Calibri" panose="020F0502020204030204" pitchFamily="34" charset="0"/>
              </a:rPr>
              <a:t>Dartmouth Health ORO - SYNERGY</a:t>
            </a:r>
          </a:p>
        </p:txBody>
      </p:sp>
      <p:sp>
        <p:nvSpPr>
          <p:cNvPr id="4" name="TextBox 3">
            <a:extLst>
              <a:ext uri="{FF2B5EF4-FFF2-40B4-BE49-F238E27FC236}">
                <a16:creationId xmlns:a16="http://schemas.microsoft.com/office/drawing/2014/main" id="{38F856F0-CDC8-B484-406D-E9E79B172299}"/>
              </a:ext>
            </a:extLst>
          </p:cNvPr>
          <p:cNvSpPr txBox="1"/>
          <p:nvPr/>
        </p:nvSpPr>
        <p:spPr>
          <a:xfrm>
            <a:off x="3080814" y="250406"/>
            <a:ext cx="6097712" cy="584775"/>
          </a:xfrm>
          <a:prstGeom prst="rect">
            <a:avLst/>
          </a:prstGeom>
          <a:noFill/>
        </p:spPr>
        <p:txBody>
          <a:bodyPr wrap="square">
            <a:spAutoFit/>
          </a:bodyPr>
          <a:lstStyle/>
          <a:p>
            <a:pPr algn="ctr"/>
            <a:r>
              <a:rPr lang="en-US" sz="3200" dirty="0">
                <a:latin typeface="Aptos" panose="020B0004020202020204" pitchFamily="34" charset="0"/>
                <a:cs typeface="Cavolini" panose="03000502040302020204" pitchFamily="66" charset="0"/>
              </a:rPr>
              <a:t>Research Study Workflow </a:t>
            </a:r>
            <a:endParaRPr lang="en-US" sz="3200" dirty="0">
              <a:latin typeface="Aptos" panose="020B0004020202020204" pitchFamily="34" charset="0"/>
            </a:endParaRPr>
          </a:p>
        </p:txBody>
      </p:sp>
      <p:pic>
        <p:nvPicPr>
          <p:cNvPr id="3" name="Picture 2" descr="A diagram of a process&#10;&#10;AI-generated content may be incorrect.">
            <a:extLst>
              <a:ext uri="{FF2B5EF4-FFF2-40B4-BE49-F238E27FC236}">
                <a16:creationId xmlns:a16="http://schemas.microsoft.com/office/drawing/2014/main" id="{2F810E62-DD59-CBA8-619D-3536C33D44C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5386" y="893855"/>
            <a:ext cx="11356343" cy="4017185"/>
          </a:xfrm>
          <a:prstGeom prst="rect">
            <a:avLst/>
          </a:prstGeom>
          <a:ln>
            <a:solidFill>
              <a:schemeClr val="tx1"/>
            </a:solidFill>
          </a:ln>
        </p:spPr>
      </p:pic>
      <p:sp>
        <p:nvSpPr>
          <p:cNvPr id="6" name="TextBox 5">
            <a:extLst>
              <a:ext uri="{FF2B5EF4-FFF2-40B4-BE49-F238E27FC236}">
                <a16:creationId xmlns:a16="http://schemas.microsoft.com/office/drawing/2014/main" id="{D00E9BFC-2CD8-F6CB-81F5-08DAB7CFBECF}"/>
              </a:ext>
            </a:extLst>
          </p:cNvPr>
          <p:cNvSpPr txBox="1"/>
          <p:nvPr/>
        </p:nvSpPr>
        <p:spPr>
          <a:xfrm>
            <a:off x="3022440" y="5024608"/>
            <a:ext cx="6402233" cy="1323439"/>
          </a:xfrm>
          <a:prstGeom prst="rect">
            <a:avLst/>
          </a:prstGeom>
          <a:noFill/>
        </p:spPr>
        <p:txBody>
          <a:bodyPr wrap="square">
            <a:spAutoFit/>
          </a:bodyPr>
          <a:lstStyle/>
          <a:p>
            <a:pPr marL="0" marR="0"/>
            <a:r>
              <a:rPr lang="en-US" sz="1600" dirty="0">
                <a:effectLst/>
                <a:ea typeface="Times New Roman" panose="02020603050405020304" pitchFamily="18" charset="0"/>
              </a:rPr>
              <a:t>High-level process overview:</a:t>
            </a:r>
          </a:p>
          <a:p>
            <a:pPr marL="285750" marR="0" indent="-285750">
              <a:buFont typeface="Arial" panose="020B0604020202020204" pitchFamily="34" charset="0"/>
              <a:buChar char="•"/>
            </a:pPr>
            <a:r>
              <a:rPr lang="en-US" sz="1600" dirty="0">
                <a:ea typeface="Times New Roman" panose="02020603050405020304" pitchFamily="18" charset="0"/>
              </a:rPr>
              <a:t>Documents </a:t>
            </a:r>
            <a:r>
              <a:rPr lang="en-US" sz="1600" dirty="0">
                <a:effectLst/>
                <a:ea typeface="Times New Roman" panose="02020603050405020304" pitchFamily="18" charset="0"/>
              </a:rPr>
              <a:t>to be generated (in red)</a:t>
            </a:r>
          </a:p>
          <a:p>
            <a:pPr marL="285750" marR="0" indent="-285750">
              <a:buFont typeface="Arial" panose="020B0604020202020204" pitchFamily="34" charset="0"/>
              <a:buChar char="•"/>
            </a:pPr>
            <a:r>
              <a:rPr lang="en-US" sz="1600" dirty="0">
                <a:ea typeface="Times New Roman" panose="02020603050405020304" pitchFamily="18" charset="0"/>
              </a:rPr>
              <a:t>P</a:t>
            </a:r>
            <a:r>
              <a:rPr lang="en-US" sz="1600" dirty="0">
                <a:effectLst/>
                <a:ea typeface="Times New Roman" panose="02020603050405020304" pitchFamily="18" charset="0"/>
              </a:rPr>
              <a:t>ossible steps and corresponding documents (in shaded green box)</a:t>
            </a:r>
          </a:p>
          <a:p>
            <a:pPr marL="285750" marR="0" indent="-285750">
              <a:buFont typeface="Arial" panose="020B0604020202020204" pitchFamily="34" charset="0"/>
              <a:buChar char="•"/>
            </a:pPr>
            <a:r>
              <a:rPr lang="en-US" sz="1600" dirty="0">
                <a:ea typeface="Times New Roman" panose="02020603050405020304" pitchFamily="18" charset="0"/>
              </a:rPr>
              <a:t>A</a:t>
            </a:r>
            <a:r>
              <a:rPr lang="en-US" sz="1600" dirty="0">
                <a:effectLst/>
                <a:ea typeface="Times New Roman" panose="02020603050405020304" pitchFamily="18" charset="0"/>
              </a:rPr>
              <a:t>ctivities that may be performed by ORO teams (blue shaded box)</a:t>
            </a:r>
            <a:endParaRPr lang="en-US" sz="1600" dirty="0">
              <a:ea typeface="Times New Roman" panose="02020603050405020304" pitchFamily="18" charset="0"/>
            </a:endParaRPr>
          </a:p>
          <a:p>
            <a:pPr marL="285750" marR="0" indent="-285750">
              <a:buFont typeface="Arial" panose="020B0604020202020204" pitchFamily="34" charset="0"/>
              <a:buChar char="•"/>
            </a:pPr>
            <a:r>
              <a:rPr lang="en-US" sz="1600" dirty="0">
                <a:effectLst/>
                <a:ea typeface="Times New Roman" panose="02020603050405020304" pitchFamily="18" charset="0"/>
              </a:rPr>
              <a:t>Areas where approvals would be required</a:t>
            </a:r>
            <a:r>
              <a:rPr lang="en-US" sz="1600" dirty="0">
                <a:ea typeface="Times New Roman" panose="02020603050405020304" pitchFamily="18" charset="0"/>
              </a:rPr>
              <a:t> (green check marks)</a:t>
            </a:r>
            <a:endParaRPr lang="en-US" sz="1600" dirty="0">
              <a:effectLst/>
              <a:ea typeface="Times New Roman" panose="02020603050405020304" pitchFamily="18" charset="0"/>
            </a:endParaRPr>
          </a:p>
        </p:txBody>
      </p:sp>
    </p:spTree>
    <p:extLst>
      <p:ext uri="{BB962C8B-B14F-4D97-AF65-F5344CB8AC3E}">
        <p14:creationId xmlns:p14="http://schemas.microsoft.com/office/powerpoint/2010/main" val="20665315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5D4AC1-D422-2619-EFF0-F2D64A51FB98}"/>
            </a:ext>
          </a:extLst>
        </p:cNvPr>
        <p:cNvGrpSpPr/>
        <p:nvPr/>
      </p:nvGrpSpPr>
      <p:grpSpPr>
        <a:xfrm>
          <a:off x="0" y="0"/>
          <a:ext cx="0" cy="0"/>
          <a:chOff x="0" y="0"/>
          <a:chExt cx="0" cy="0"/>
        </a:xfrm>
      </p:grpSpPr>
      <p:cxnSp>
        <p:nvCxnSpPr>
          <p:cNvPr id="33" name="Straight Connector 32">
            <a:extLst>
              <a:ext uri="{FF2B5EF4-FFF2-40B4-BE49-F238E27FC236}">
                <a16:creationId xmlns:a16="http://schemas.microsoft.com/office/drawing/2014/main" id="{6DE60E59-7E99-7A06-EA09-BC8F05CDAAA8}"/>
              </a:ext>
            </a:extLst>
          </p:cNvPr>
          <p:cNvCxnSpPr/>
          <p:nvPr/>
        </p:nvCxnSpPr>
        <p:spPr>
          <a:xfrm>
            <a:off x="457200" y="6443328"/>
            <a:ext cx="11344940" cy="0"/>
          </a:xfrm>
          <a:prstGeom prst="line">
            <a:avLst/>
          </a:prstGeom>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52B63655-2E7E-CAE0-4C95-B65DE60C2A26}"/>
              </a:ext>
            </a:extLst>
          </p:cNvPr>
          <p:cNvSpPr txBox="1"/>
          <p:nvPr/>
        </p:nvSpPr>
        <p:spPr>
          <a:xfrm>
            <a:off x="9332119" y="6446136"/>
            <a:ext cx="2696326" cy="338554"/>
          </a:xfrm>
          <a:prstGeom prst="rect">
            <a:avLst/>
          </a:prstGeom>
          <a:noFill/>
        </p:spPr>
        <p:txBody>
          <a:bodyPr wrap="square" rtlCol="0">
            <a:spAutoFit/>
          </a:bodyPr>
          <a:lstStyle/>
          <a:p>
            <a:pPr algn="ctr"/>
            <a:r>
              <a:rPr lang="en-US" sz="1600" i="1" dirty="0">
                <a:latin typeface="Calibri" panose="020F0502020204030204" pitchFamily="34" charset="0"/>
                <a:cs typeface="Calibri" panose="020F0502020204030204" pitchFamily="34" charset="0"/>
              </a:rPr>
              <a:t>Research Informatics</a:t>
            </a:r>
          </a:p>
        </p:txBody>
      </p:sp>
      <p:sp>
        <p:nvSpPr>
          <p:cNvPr id="35" name="TextBox 34">
            <a:extLst>
              <a:ext uri="{FF2B5EF4-FFF2-40B4-BE49-F238E27FC236}">
                <a16:creationId xmlns:a16="http://schemas.microsoft.com/office/drawing/2014/main" id="{4D472D4E-B1BD-488A-7A58-80865A9A1602}"/>
              </a:ext>
            </a:extLst>
          </p:cNvPr>
          <p:cNvSpPr txBox="1"/>
          <p:nvPr/>
        </p:nvSpPr>
        <p:spPr>
          <a:xfrm>
            <a:off x="0" y="6454957"/>
            <a:ext cx="4358493" cy="338554"/>
          </a:xfrm>
          <a:prstGeom prst="rect">
            <a:avLst/>
          </a:prstGeom>
          <a:noFill/>
        </p:spPr>
        <p:txBody>
          <a:bodyPr wrap="square" rtlCol="0">
            <a:spAutoFit/>
          </a:bodyPr>
          <a:lstStyle/>
          <a:p>
            <a:pPr algn="ctr"/>
            <a:r>
              <a:rPr lang="en-US" sz="1600" i="1" dirty="0">
                <a:latin typeface="Calibri" panose="020F0502020204030204" pitchFamily="34" charset="0"/>
                <a:cs typeface="Calibri" panose="020F0502020204030204" pitchFamily="34" charset="0"/>
              </a:rPr>
              <a:t>Dartmouth Health ORO - SYNERGY</a:t>
            </a:r>
          </a:p>
        </p:txBody>
      </p:sp>
      <p:sp>
        <p:nvSpPr>
          <p:cNvPr id="4" name="TextBox 3">
            <a:extLst>
              <a:ext uri="{FF2B5EF4-FFF2-40B4-BE49-F238E27FC236}">
                <a16:creationId xmlns:a16="http://schemas.microsoft.com/office/drawing/2014/main" id="{72725613-C997-B192-2799-9B0FBD001BE8}"/>
              </a:ext>
            </a:extLst>
          </p:cNvPr>
          <p:cNvSpPr txBox="1"/>
          <p:nvPr/>
        </p:nvSpPr>
        <p:spPr>
          <a:xfrm>
            <a:off x="2798558" y="217565"/>
            <a:ext cx="6849995" cy="584775"/>
          </a:xfrm>
          <a:prstGeom prst="rect">
            <a:avLst/>
          </a:prstGeom>
          <a:noFill/>
        </p:spPr>
        <p:txBody>
          <a:bodyPr wrap="square">
            <a:spAutoFit/>
          </a:bodyPr>
          <a:lstStyle/>
          <a:p>
            <a:pPr algn="ctr"/>
            <a:r>
              <a:rPr lang="en-US" sz="3200" dirty="0">
                <a:latin typeface="Aptos" panose="020B0004020202020204" pitchFamily="34" charset="0"/>
                <a:cs typeface="Cavolini" panose="03000502040302020204" pitchFamily="66" charset="0"/>
              </a:rPr>
              <a:t>What studies require RIDGe review?</a:t>
            </a:r>
            <a:endParaRPr lang="en-US" sz="3200" dirty="0">
              <a:latin typeface="Aptos" panose="020B0004020202020204" pitchFamily="34" charset="0"/>
            </a:endParaRPr>
          </a:p>
        </p:txBody>
      </p:sp>
      <p:sp>
        <p:nvSpPr>
          <p:cNvPr id="7" name="TextBox 6">
            <a:extLst>
              <a:ext uri="{FF2B5EF4-FFF2-40B4-BE49-F238E27FC236}">
                <a16:creationId xmlns:a16="http://schemas.microsoft.com/office/drawing/2014/main" id="{4B2ACF10-C7FE-4793-284C-A286E46EBC19}"/>
              </a:ext>
            </a:extLst>
          </p:cNvPr>
          <p:cNvSpPr txBox="1"/>
          <p:nvPr/>
        </p:nvSpPr>
        <p:spPr>
          <a:xfrm>
            <a:off x="859542" y="828078"/>
            <a:ext cx="10728026" cy="4503990"/>
          </a:xfrm>
          <a:prstGeom prst="rect">
            <a:avLst/>
          </a:prstGeom>
          <a:noFill/>
        </p:spPr>
        <p:txBody>
          <a:bodyPr wrap="square">
            <a:spAutoFit/>
          </a:bodyPr>
          <a:lstStyle/>
          <a:p>
            <a:pPr marL="0" marR="0">
              <a:lnSpc>
                <a:spcPct val="115000"/>
              </a:lnSpc>
              <a:spcBef>
                <a:spcPts val="600"/>
              </a:spcBef>
              <a:spcAft>
                <a:spcPts val="600"/>
              </a:spcAft>
              <a:buNone/>
            </a:pPr>
            <a:r>
              <a:rPr lang="en-US" dirty="0">
                <a:effectLst/>
                <a:ea typeface="Times New Roman" panose="02020603050405020304" pitchFamily="18" charset="0"/>
              </a:rPr>
              <a:t>RIDGe will review a research study if the protocol is proposing:</a:t>
            </a:r>
          </a:p>
          <a:p>
            <a:pPr marL="342900" marR="0" lvl="0" indent="-342900">
              <a:lnSpc>
                <a:spcPct val="115000"/>
              </a:lnSpc>
              <a:spcBef>
                <a:spcPts val="600"/>
              </a:spcBef>
              <a:spcAft>
                <a:spcPts val="600"/>
              </a:spcAft>
              <a:buFont typeface="Symbol" pitchFamily="2" charset="2"/>
              <a:buChar char=""/>
            </a:pPr>
            <a:r>
              <a:rPr lang="en-US" dirty="0">
                <a:effectLst/>
                <a:ea typeface="Times New Roman" panose="02020603050405020304" pitchFamily="18" charset="0"/>
              </a:rPr>
              <a:t>Manual chart review for data abstraction</a:t>
            </a:r>
          </a:p>
          <a:p>
            <a:pPr marL="342900" marR="0" lvl="0" indent="-342900">
              <a:lnSpc>
                <a:spcPct val="115000"/>
              </a:lnSpc>
              <a:spcBef>
                <a:spcPts val="600"/>
              </a:spcBef>
              <a:spcAft>
                <a:spcPts val="600"/>
              </a:spcAft>
              <a:buFont typeface="Symbol" pitchFamily="2" charset="2"/>
              <a:buChar char=""/>
            </a:pPr>
            <a:r>
              <a:rPr lang="en-US" dirty="0">
                <a:effectLst/>
                <a:ea typeface="Times New Roman" panose="02020603050405020304" pitchFamily="18" charset="0"/>
              </a:rPr>
              <a:t>Accessing PHI (e.g., from </a:t>
            </a:r>
            <a:r>
              <a:rPr lang="en-US" dirty="0" err="1">
                <a:effectLst/>
                <a:ea typeface="Times New Roman" panose="02020603050405020304" pitchFamily="18" charset="0"/>
              </a:rPr>
              <a:t>eDH</a:t>
            </a:r>
            <a:r>
              <a:rPr lang="en-US" dirty="0">
                <a:effectLst/>
                <a:ea typeface="Times New Roman" panose="02020603050405020304" pitchFamily="18" charset="0"/>
              </a:rPr>
              <a:t> and other electronic health record sources) for preparatory to research activities, where preparatory to research activity is defined as the use or disclosure of PHI (without removal of the PHI from the DH Covered Entity) for the purpose of determining the scope, feasibility, and/or potential participants for a future research study</a:t>
            </a:r>
          </a:p>
          <a:p>
            <a:pPr marL="342900" marR="0" lvl="0" indent="-342900">
              <a:lnSpc>
                <a:spcPct val="115000"/>
              </a:lnSpc>
              <a:spcBef>
                <a:spcPts val="600"/>
              </a:spcBef>
              <a:spcAft>
                <a:spcPts val="600"/>
              </a:spcAft>
              <a:buFont typeface="Symbol" pitchFamily="2" charset="2"/>
              <a:buChar char=""/>
            </a:pPr>
            <a:r>
              <a:rPr lang="en-US" dirty="0">
                <a:effectLst/>
                <a:ea typeface="Times New Roman" panose="02020603050405020304" pitchFamily="18" charset="0"/>
              </a:rPr>
              <a:t>Use of clinically sensitive data, business confidential data, or social security numbers</a:t>
            </a:r>
          </a:p>
          <a:p>
            <a:pPr marL="342900" marR="0" lvl="0" indent="-342900">
              <a:lnSpc>
                <a:spcPct val="115000"/>
              </a:lnSpc>
              <a:spcBef>
                <a:spcPts val="600"/>
              </a:spcBef>
              <a:spcAft>
                <a:spcPts val="600"/>
              </a:spcAft>
              <a:buFont typeface="Symbol" pitchFamily="2" charset="2"/>
              <a:buChar char=""/>
            </a:pPr>
            <a:r>
              <a:rPr lang="en-US" dirty="0">
                <a:effectLst/>
                <a:ea typeface="Times New Roman" panose="02020603050405020304" pitchFamily="18" charset="0"/>
              </a:rPr>
              <a:t>Use of third-party software, websites, or information technology not approved for use by DH Information Systems (IS) Security</a:t>
            </a:r>
          </a:p>
          <a:p>
            <a:pPr marL="342900" marR="0" lvl="0" indent="-342900">
              <a:lnSpc>
                <a:spcPct val="115000"/>
              </a:lnSpc>
              <a:spcBef>
                <a:spcPts val="600"/>
              </a:spcBef>
              <a:spcAft>
                <a:spcPts val="600"/>
              </a:spcAft>
              <a:buFont typeface="Symbol" pitchFamily="2" charset="2"/>
              <a:buChar char=""/>
            </a:pPr>
            <a:r>
              <a:rPr lang="en-US" dirty="0">
                <a:effectLst/>
                <a:ea typeface="Times New Roman" panose="02020603050405020304" pitchFamily="18" charset="0"/>
              </a:rPr>
              <a:t>Storage of research data on systems or platforms that have not been approved by DH IS Security</a:t>
            </a:r>
          </a:p>
          <a:p>
            <a:pPr marL="342900" marR="0" lvl="0" indent="-342900">
              <a:lnSpc>
                <a:spcPct val="115000"/>
              </a:lnSpc>
              <a:spcBef>
                <a:spcPts val="600"/>
              </a:spcBef>
              <a:spcAft>
                <a:spcPts val="600"/>
              </a:spcAft>
              <a:buFont typeface="Symbol" pitchFamily="2" charset="2"/>
              <a:buChar char=""/>
            </a:pPr>
            <a:r>
              <a:rPr lang="en-US" dirty="0">
                <a:effectLst/>
                <a:ea typeface="Times New Roman" panose="02020603050405020304" pitchFamily="18" charset="0"/>
              </a:rPr>
              <a:t>A protocol modification that proposes any of the above activities</a:t>
            </a:r>
          </a:p>
        </p:txBody>
      </p:sp>
      <p:sp>
        <p:nvSpPr>
          <p:cNvPr id="9" name="TextBox 8">
            <a:extLst>
              <a:ext uri="{FF2B5EF4-FFF2-40B4-BE49-F238E27FC236}">
                <a16:creationId xmlns:a16="http://schemas.microsoft.com/office/drawing/2014/main" id="{0F40D479-739B-595F-5AE9-244B140C050E}"/>
              </a:ext>
            </a:extLst>
          </p:cNvPr>
          <p:cNvSpPr txBox="1"/>
          <p:nvPr/>
        </p:nvSpPr>
        <p:spPr>
          <a:xfrm>
            <a:off x="2179246" y="5456409"/>
            <a:ext cx="7826449" cy="713722"/>
          </a:xfrm>
          <a:prstGeom prst="rect">
            <a:avLst/>
          </a:prstGeom>
          <a:noFill/>
        </p:spPr>
        <p:txBody>
          <a:bodyPr wrap="square">
            <a:spAutoFit/>
          </a:bodyPr>
          <a:lstStyle/>
          <a:p>
            <a:pPr marL="0" marR="0" algn="ctr">
              <a:lnSpc>
                <a:spcPct val="115000"/>
              </a:lnSpc>
              <a:spcBef>
                <a:spcPts val="600"/>
              </a:spcBef>
              <a:spcAft>
                <a:spcPts val="600"/>
              </a:spcAft>
              <a:buNone/>
            </a:pPr>
            <a:r>
              <a:rPr lang="en-US" sz="1800" dirty="0">
                <a:effectLst/>
                <a:ea typeface="Times New Roman" panose="02020603050405020304" pitchFamily="18" charset="0"/>
              </a:rPr>
              <a:t>Other teams reviewing a protocol, e.g., IRB, Analytics Institute, or CTO, may request that RIDGe review a study.</a:t>
            </a:r>
          </a:p>
        </p:txBody>
      </p:sp>
    </p:spTree>
    <p:extLst>
      <p:ext uri="{BB962C8B-B14F-4D97-AF65-F5344CB8AC3E}">
        <p14:creationId xmlns:p14="http://schemas.microsoft.com/office/powerpoint/2010/main" val="19922270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A100B4-52FA-E628-ECAF-58FB299BC194}"/>
            </a:ext>
          </a:extLst>
        </p:cNvPr>
        <p:cNvGrpSpPr/>
        <p:nvPr/>
      </p:nvGrpSpPr>
      <p:grpSpPr>
        <a:xfrm>
          <a:off x="0" y="0"/>
          <a:ext cx="0" cy="0"/>
          <a:chOff x="0" y="0"/>
          <a:chExt cx="0" cy="0"/>
        </a:xfrm>
      </p:grpSpPr>
      <p:cxnSp>
        <p:nvCxnSpPr>
          <p:cNvPr id="33" name="Straight Connector 32">
            <a:extLst>
              <a:ext uri="{FF2B5EF4-FFF2-40B4-BE49-F238E27FC236}">
                <a16:creationId xmlns:a16="http://schemas.microsoft.com/office/drawing/2014/main" id="{48BE421D-670A-268C-BD67-775267972160}"/>
              </a:ext>
            </a:extLst>
          </p:cNvPr>
          <p:cNvCxnSpPr/>
          <p:nvPr/>
        </p:nvCxnSpPr>
        <p:spPr>
          <a:xfrm>
            <a:off x="457200" y="6443328"/>
            <a:ext cx="11344940" cy="0"/>
          </a:xfrm>
          <a:prstGeom prst="line">
            <a:avLst/>
          </a:prstGeom>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E7AEBE73-B9F3-8420-05B2-CDFADE825A39}"/>
              </a:ext>
            </a:extLst>
          </p:cNvPr>
          <p:cNvSpPr txBox="1"/>
          <p:nvPr/>
        </p:nvSpPr>
        <p:spPr>
          <a:xfrm>
            <a:off x="9332119" y="6446136"/>
            <a:ext cx="2696326" cy="338554"/>
          </a:xfrm>
          <a:prstGeom prst="rect">
            <a:avLst/>
          </a:prstGeom>
          <a:noFill/>
        </p:spPr>
        <p:txBody>
          <a:bodyPr wrap="square" rtlCol="0">
            <a:spAutoFit/>
          </a:bodyPr>
          <a:lstStyle/>
          <a:p>
            <a:pPr algn="ctr"/>
            <a:r>
              <a:rPr lang="en-US" sz="1600" i="1" dirty="0">
                <a:latin typeface="Calibri" panose="020F0502020204030204" pitchFamily="34" charset="0"/>
                <a:cs typeface="Calibri" panose="020F0502020204030204" pitchFamily="34" charset="0"/>
              </a:rPr>
              <a:t>Research Informatics</a:t>
            </a:r>
          </a:p>
        </p:txBody>
      </p:sp>
      <p:sp>
        <p:nvSpPr>
          <p:cNvPr id="35" name="TextBox 34">
            <a:extLst>
              <a:ext uri="{FF2B5EF4-FFF2-40B4-BE49-F238E27FC236}">
                <a16:creationId xmlns:a16="http://schemas.microsoft.com/office/drawing/2014/main" id="{8475EEC4-46EA-80CC-B0DC-9C2D800E496A}"/>
              </a:ext>
            </a:extLst>
          </p:cNvPr>
          <p:cNvSpPr txBox="1"/>
          <p:nvPr/>
        </p:nvSpPr>
        <p:spPr>
          <a:xfrm>
            <a:off x="0" y="6454957"/>
            <a:ext cx="4358493" cy="338554"/>
          </a:xfrm>
          <a:prstGeom prst="rect">
            <a:avLst/>
          </a:prstGeom>
          <a:noFill/>
        </p:spPr>
        <p:txBody>
          <a:bodyPr wrap="square" rtlCol="0">
            <a:spAutoFit/>
          </a:bodyPr>
          <a:lstStyle/>
          <a:p>
            <a:pPr algn="ctr"/>
            <a:r>
              <a:rPr lang="en-US" sz="1600" i="1" dirty="0">
                <a:latin typeface="Calibri" panose="020F0502020204030204" pitchFamily="34" charset="0"/>
                <a:cs typeface="Calibri" panose="020F0502020204030204" pitchFamily="34" charset="0"/>
              </a:rPr>
              <a:t>Dartmouth Health ORO - SYNERGY</a:t>
            </a:r>
          </a:p>
        </p:txBody>
      </p:sp>
      <p:sp>
        <p:nvSpPr>
          <p:cNvPr id="4" name="TextBox 3">
            <a:extLst>
              <a:ext uri="{FF2B5EF4-FFF2-40B4-BE49-F238E27FC236}">
                <a16:creationId xmlns:a16="http://schemas.microsoft.com/office/drawing/2014/main" id="{560C8B11-5F87-F67F-F68D-D7B626145B4A}"/>
              </a:ext>
            </a:extLst>
          </p:cNvPr>
          <p:cNvSpPr txBox="1"/>
          <p:nvPr/>
        </p:nvSpPr>
        <p:spPr>
          <a:xfrm>
            <a:off x="1847668" y="243303"/>
            <a:ext cx="8489604" cy="584775"/>
          </a:xfrm>
          <a:prstGeom prst="rect">
            <a:avLst/>
          </a:prstGeom>
          <a:noFill/>
        </p:spPr>
        <p:txBody>
          <a:bodyPr wrap="square">
            <a:spAutoFit/>
          </a:bodyPr>
          <a:lstStyle/>
          <a:p>
            <a:pPr algn="ctr"/>
            <a:r>
              <a:rPr lang="en-US" sz="3200" dirty="0">
                <a:latin typeface="Aptos" panose="020B0004020202020204" pitchFamily="34" charset="0"/>
                <a:cs typeface="Cavolini" panose="03000502040302020204" pitchFamily="66" charset="0"/>
              </a:rPr>
              <a:t>What studies do not require RIDGe review?</a:t>
            </a:r>
            <a:endParaRPr lang="en-US" sz="3200" dirty="0">
              <a:latin typeface="Aptos" panose="020B0004020202020204" pitchFamily="34" charset="0"/>
            </a:endParaRPr>
          </a:p>
        </p:txBody>
      </p:sp>
      <p:sp>
        <p:nvSpPr>
          <p:cNvPr id="9" name="TextBox 8">
            <a:extLst>
              <a:ext uri="{FF2B5EF4-FFF2-40B4-BE49-F238E27FC236}">
                <a16:creationId xmlns:a16="http://schemas.microsoft.com/office/drawing/2014/main" id="{DCD855B6-33E9-C497-3BD9-1C606539C2A2}"/>
              </a:ext>
            </a:extLst>
          </p:cNvPr>
          <p:cNvSpPr txBox="1"/>
          <p:nvPr/>
        </p:nvSpPr>
        <p:spPr>
          <a:xfrm>
            <a:off x="2179245" y="4974733"/>
            <a:ext cx="7826449" cy="830997"/>
          </a:xfrm>
          <a:prstGeom prst="rect">
            <a:avLst/>
          </a:prstGeom>
          <a:noFill/>
        </p:spPr>
        <p:txBody>
          <a:bodyPr wrap="square">
            <a:spAutoFit/>
          </a:bodyPr>
          <a:lstStyle/>
          <a:p>
            <a:pPr algn="ctr">
              <a:spcBef>
                <a:spcPts val="600"/>
              </a:spcBef>
              <a:spcAft>
                <a:spcPts val="600"/>
              </a:spcAft>
            </a:pPr>
            <a:r>
              <a:rPr lang="en-US" sz="2400" dirty="0">
                <a:ea typeface="Times New Roman" panose="02020603050405020304" pitchFamily="18" charset="0"/>
              </a:rPr>
              <a:t>Please request a consult if you are unsure whether the research study requires RIDGe review!</a:t>
            </a:r>
          </a:p>
        </p:txBody>
      </p:sp>
      <p:sp>
        <p:nvSpPr>
          <p:cNvPr id="3" name="TextBox 2">
            <a:extLst>
              <a:ext uri="{FF2B5EF4-FFF2-40B4-BE49-F238E27FC236}">
                <a16:creationId xmlns:a16="http://schemas.microsoft.com/office/drawing/2014/main" id="{3198687C-51A5-E047-CE03-C476268F4D94}"/>
              </a:ext>
            </a:extLst>
          </p:cNvPr>
          <p:cNvSpPr txBox="1"/>
          <p:nvPr/>
        </p:nvSpPr>
        <p:spPr>
          <a:xfrm>
            <a:off x="577179" y="1169843"/>
            <a:ext cx="11076105" cy="3170099"/>
          </a:xfrm>
          <a:prstGeom prst="rect">
            <a:avLst/>
          </a:prstGeom>
          <a:noFill/>
        </p:spPr>
        <p:txBody>
          <a:bodyPr wrap="square">
            <a:spAutoFit/>
          </a:bodyPr>
          <a:lstStyle/>
          <a:p>
            <a:pPr marL="0" marR="0">
              <a:buNone/>
            </a:pPr>
            <a:r>
              <a:rPr lang="en-US" sz="2000" dirty="0">
                <a:effectLst/>
                <a:ea typeface="Times New Roman" panose="02020603050405020304" pitchFamily="18" charset="0"/>
              </a:rPr>
              <a:t>There are data-focused activities and studies that do not require RIDGe review:</a:t>
            </a:r>
          </a:p>
          <a:p>
            <a:pPr marL="0" marR="0">
              <a:buNone/>
            </a:pPr>
            <a:endParaRPr lang="en-US" sz="2000" dirty="0">
              <a:effectLst/>
              <a:ea typeface="Times New Roman" panose="02020603050405020304" pitchFamily="18" charset="0"/>
            </a:endParaRPr>
          </a:p>
          <a:p>
            <a:pPr marL="285750" marR="0" lvl="0" indent="-285750">
              <a:buFont typeface="Arial" panose="020B0604020202020204" pitchFamily="34" charset="0"/>
              <a:buChar char="•"/>
            </a:pPr>
            <a:r>
              <a:rPr lang="en-US" sz="2000" dirty="0">
                <a:effectLst/>
                <a:ea typeface="Times New Roman" panose="02020603050405020304" pitchFamily="18" charset="0"/>
              </a:rPr>
              <a:t>Projects that are not considered research</a:t>
            </a:r>
          </a:p>
          <a:p>
            <a:pPr marL="742950" marR="0" lvl="1" indent="-285750">
              <a:buFont typeface="Arial" panose="020B0604020202020204" pitchFamily="34" charset="0"/>
              <a:buChar char="•"/>
            </a:pPr>
            <a:r>
              <a:rPr lang="en-US" sz="2000" dirty="0">
                <a:effectLst/>
                <a:ea typeface="Times New Roman" panose="02020603050405020304" pitchFamily="18" charset="0"/>
              </a:rPr>
              <a:t>Studies that do not meet the regulatory definition of ‘Research,’ including Quality Improvement (QI) activities</a:t>
            </a:r>
          </a:p>
          <a:p>
            <a:pPr marL="742950" marR="0" lvl="1" indent="-285750">
              <a:buFont typeface="Arial" panose="020B0604020202020204" pitchFamily="34" charset="0"/>
              <a:buChar char="•"/>
            </a:pPr>
            <a:r>
              <a:rPr lang="en-US" sz="2000" dirty="0">
                <a:effectLst/>
                <a:ea typeface="Times New Roman" panose="02020603050405020304" pitchFamily="18" charset="0"/>
              </a:rPr>
              <a:t>Studies that do not meet the regulatory definition of “Research with Human Subjects,” as determined by the IRB</a:t>
            </a:r>
          </a:p>
          <a:p>
            <a:pPr marL="285750" marR="0" lvl="0" indent="-285750">
              <a:buFont typeface="Arial" panose="020B0604020202020204" pitchFamily="34" charset="0"/>
              <a:buChar char="•"/>
            </a:pPr>
            <a:r>
              <a:rPr lang="en-US" sz="2000" dirty="0">
                <a:effectLst/>
                <a:ea typeface="Times New Roman" panose="02020603050405020304" pitchFamily="18" charset="0"/>
              </a:rPr>
              <a:t>Projects with close oversight by the Clinical Trials Office (CTO)</a:t>
            </a:r>
          </a:p>
          <a:p>
            <a:pPr marL="742950" marR="0" lvl="1" indent="-285750">
              <a:buFont typeface="Arial" panose="020B0604020202020204" pitchFamily="34" charset="0"/>
              <a:buChar char="•"/>
            </a:pPr>
            <a:r>
              <a:rPr lang="en-US" sz="2000" dirty="0">
                <a:effectLst/>
                <a:ea typeface="Times New Roman" panose="02020603050405020304" pitchFamily="18" charset="0"/>
              </a:rPr>
              <a:t>Sponsor Initiated Trials, including Cooperative Group trials</a:t>
            </a:r>
          </a:p>
          <a:p>
            <a:pPr marL="742950" marR="0" lvl="1" indent="-285750">
              <a:buFont typeface="Arial" panose="020B0604020202020204" pitchFamily="34" charset="0"/>
              <a:buChar char="•"/>
            </a:pPr>
            <a:r>
              <a:rPr lang="en-US" sz="2000" dirty="0">
                <a:effectLst/>
                <a:ea typeface="Times New Roman" panose="02020603050405020304" pitchFamily="18" charset="0"/>
              </a:rPr>
              <a:t>Expanded Access (also called Compassionate Use) trials</a:t>
            </a:r>
            <a:r>
              <a:rPr lang="en-US" sz="2000" dirty="0">
                <a:effectLst/>
                <a:ea typeface="Times New Roman" panose="02020603050405020304" pitchFamily="18" charset="0"/>
                <a:cs typeface="Times New Roman" panose="02020603050405020304" pitchFamily="18" charset="0"/>
              </a:rPr>
              <a:t> </a:t>
            </a:r>
            <a:endParaRPr lang="en-US" sz="2000" dirty="0">
              <a:effectLst/>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8137928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39572E-CB15-791C-E7DA-606D60505618}"/>
            </a:ext>
          </a:extLst>
        </p:cNvPr>
        <p:cNvGrpSpPr/>
        <p:nvPr/>
      </p:nvGrpSpPr>
      <p:grpSpPr>
        <a:xfrm>
          <a:off x="0" y="0"/>
          <a:ext cx="0" cy="0"/>
          <a:chOff x="0" y="0"/>
          <a:chExt cx="0" cy="0"/>
        </a:xfrm>
      </p:grpSpPr>
      <p:cxnSp>
        <p:nvCxnSpPr>
          <p:cNvPr id="33" name="Straight Connector 32">
            <a:extLst>
              <a:ext uri="{FF2B5EF4-FFF2-40B4-BE49-F238E27FC236}">
                <a16:creationId xmlns:a16="http://schemas.microsoft.com/office/drawing/2014/main" id="{0BC111C8-D8FC-35D0-448E-8F9E6D817E19}"/>
              </a:ext>
            </a:extLst>
          </p:cNvPr>
          <p:cNvCxnSpPr/>
          <p:nvPr/>
        </p:nvCxnSpPr>
        <p:spPr>
          <a:xfrm>
            <a:off x="457200" y="6443328"/>
            <a:ext cx="11344940" cy="0"/>
          </a:xfrm>
          <a:prstGeom prst="line">
            <a:avLst/>
          </a:prstGeom>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635EDA14-EB7F-286B-6865-4A9DDFCBC434}"/>
              </a:ext>
            </a:extLst>
          </p:cNvPr>
          <p:cNvSpPr txBox="1"/>
          <p:nvPr/>
        </p:nvSpPr>
        <p:spPr>
          <a:xfrm>
            <a:off x="9332119" y="6446136"/>
            <a:ext cx="2696326" cy="338554"/>
          </a:xfrm>
          <a:prstGeom prst="rect">
            <a:avLst/>
          </a:prstGeom>
          <a:noFill/>
        </p:spPr>
        <p:txBody>
          <a:bodyPr wrap="square" rtlCol="0">
            <a:spAutoFit/>
          </a:bodyPr>
          <a:lstStyle/>
          <a:p>
            <a:pPr algn="ctr"/>
            <a:r>
              <a:rPr lang="en-US" sz="1600" i="1" dirty="0">
                <a:latin typeface="Calibri" panose="020F0502020204030204" pitchFamily="34" charset="0"/>
                <a:cs typeface="Calibri" panose="020F0502020204030204" pitchFamily="34" charset="0"/>
              </a:rPr>
              <a:t>Research Informatics</a:t>
            </a:r>
          </a:p>
        </p:txBody>
      </p:sp>
      <p:sp>
        <p:nvSpPr>
          <p:cNvPr id="35" name="TextBox 34">
            <a:extLst>
              <a:ext uri="{FF2B5EF4-FFF2-40B4-BE49-F238E27FC236}">
                <a16:creationId xmlns:a16="http://schemas.microsoft.com/office/drawing/2014/main" id="{A98D6C44-4292-1DE3-38D1-037F5D4CDEBC}"/>
              </a:ext>
            </a:extLst>
          </p:cNvPr>
          <p:cNvSpPr txBox="1"/>
          <p:nvPr/>
        </p:nvSpPr>
        <p:spPr>
          <a:xfrm>
            <a:off x="0" y="6454957"/>
            <a:ext cx="4358493" cy="338554"/>
          </a:xfrm>
          <a:prstGeom prst="rect">
            <a:avLst/>
          </a:prstGeom>
          <a:noFill/>
        </p:spPr>
        <p:txBody>
          <a:bodyPr wrap="square" rtlCol="0">
            <a:spAutoFit/>
          </a:bodyPr>
          <a:lstStyle/>
          <a:p>
            <a:pPr algn="ctr"/>
            <a:r>
              <a:rPr lang="en-US" sz="1600" i="1" dirty="0">
                <a:latin typeface="Calibri" panose="020F0502020204030204" pitchFamily="34" charset="0"/>
                <a:cs typeface="Calibri" panose="020F0502020204030204" pitchFamily="34" charset="0"/>
              </a:rPr>
              <a:t>Dartmouth Health ORO - SYNERGY</a:t>
            </a:r>
          </a:p>
        </p:txBody>
      </p:sp>
      <p:sp>
        <p:nvSpPr>
          <p:cNvPr id="4" name="TextBox 3">
            <a:extLst>
              <a:ext uri="{FF2B5EF4-FFF2-40B4-BE49-F238E27FC236}">
                <a16:creationId xmlns:a16="http://schemas.microsoft.com/office/drawing/2014/main" id="{547152CA-D7AE-F81B-6721-160AEF6EC9EF}"/>
              </a:ext>
            </a:extLst>
          </p:cNvPr>
          <p:cNvSpPr txBox="1"/>
          <p:nvPr/>
        </p:nvSpPr>
        <p:spPr>
          <a:xfrm>
            <a:off x="1847668" y="243303"/>
            <a:ext cx="8489604" cy="584775"/>
          </a:xfrm>
          <a:prstGeom prst="rect">
            <a:avLst/>
          </a:prstGeom>
          <a:noFill/>
        </p:spPr>
        <p:txBody>
          <a:bodyPr wrap="square">
            <a:spAutoFit/>
          </a:bodyPr>
          <a:lstStyle/>
          <a:p>
            <a:pPr algn="ctr"/>
            <a:r>
              <a:rPr lang="en-US" sz="3200" dirty="0">
                <a:latin typeface="Aptos" panose="020B0004020202020204" pitchFamily="34" charset="0"/>
                <a:cs typeface="Cavolini" panose="03000502040302020204" pitchFamily="66" charset="0"/>
              </a:rPr>
              <a:t>Submitting your study for RIDGe review</a:t>
            </a:r>
            <a:endParaRPr lang="en-US" sz="3200" dirty="0">
              <a:latin typeface="Aptos" panose="020B0004020202020204" pitchFamily="34" charset="0"/>
            </a:endParaRPr>
          </a:p>
        </p:txBody>
      </p:sp>
      <p:sp>
        <p:nvSpPr>
          <p:cNvPr id="5" name="TextBox 4">
            <a:extLst>
              <a:ext uri="{FF2B5EF4-FFF2-40B4-BE49-F238E27FC236}">
                <a16:creationId xmlns:a16="http://schemas.microsoft.com/office/drawing/2014/main" id="{A77A47D3-1FE1-24EC-D294-739094C15AC4}"/>
              </a:ext>
            </a:extLst>
          </p:cNvPr>
          <p:cNvSpPr txBox="1"/>
          <p:nvPr/>
        </p:nvSpPr>
        <p:spPr>
          <a:xfrm>
            <a:off x="318989" y="967416"/>
            <a:ext cx="11546959" cy="1450910"/>
          </a:xfrm>
          <a:prstGeom prst="rect">
            <a:avLst/>
          </a:prstGeom>
          <a:noFill/>
        </p:spPr>
        <p:txBody>
          <a:bodyPr wrap="square">
            <a:spAutoFit/>
          </a:bodyPr>
          <a:lstStyle/>
          <a:p>
            <a:pPr marL="0" marR="0">
              <a:lnSpc>
                <a:spcPct val="115000"/>
              </a:lnSpc>
              <a:spcAft>
                <a:spcPts val="800"/>
              </a:spcAft>
              <a:buNone/>
            </a:pPr>
            <a:r>
              <a:rPr lang="en-US" sz="1800" b="1" dirty="0">
                <a:effectLst/>
                <a:ea typeface="Aptos" panose="020B0004020202020204" pitchFamily="34" charset="0"/>
                <a:cs typeface="Times New Roman" panose="02020603050405020304" pitchFamily="18" charset="0"/>
              </a:rPr>
              <a:t>STEP 1</a:t>
            </a:r>
            <a:r>
              <a:rPr lang="en-US" sz="1800" dirty="0">
                <a:effectLst/>
                <a:ea typeface="Aptos" panose="020B0004020202020204" pitchFamily="34" charset="0"/>
                <a:cs typeface="Times New Roman" panose="02020603050405020304" pitchFamily="18" charset="0"/>
              </a:rPr>
              <a:t>: Prepare the research study Protocol in the format required for submission for IRB review (HRP-503, found in </a:t>
            </a:r>
            <a:r>
              <a:rPr lang="en-US" sz="1800" dirty="0" err="1">
                <a:effectLst/>
                <a:ea typeface="Aptos" panose="020B0004020202020204" pitchFamily="34" charset="0"/>
                <a:cs typeface="Times New Roman" panose="02020603050405020304" pitchFamily="18" charset="0"/>
              </a:rPr>
              <a:t>eIRB</a:t>
            </a:r>
            <a:r>
              <a:rPr lang="en-US" sz="1800" dirty="0">
                <a:effectLst/>
                <a:ea typeface="Aptos" panose="020B0004020202020204" pitchFamily="34" charset="0"/>
                <a:cs typeface="Times New Roman" panose="02020603050405020304" pitchFamily="18" charset="0"/>
              </a:rPr>
              <a:t> in the Library of Templates).</a:t>
            </a:r>
          </a:p>
          <a:p>
            <a:pPr marL="0" marR="0">
              <a:lnSpc>
                <a:spcPct val="115000"/>
              </a:lnSpc>
              <a:spcAft>
                <a:spcPts val="800"/>
              </a:spcAft>
              <a:buNone/>
            </a:pPr>
            <a:r>
              <a:rPr lang="en-US" sz="1800" b="1" dirty="0">
                <a:effectLst/>
                <a:ea typeface="Aptos" panose="020B0004020202020204" pitchFamily="34" charset="0"/>
                <a:cs typeface="Times New Roman" panose="02020603050405020304" pitchFamily="18" charset="0"/>
              </a:rPr>
              <a:t>STEP 2</a:t>
            </a:r>
            <a:r>
              <a:rPr lang="en-US" sz="1800" dirty="0">
                <a:effectLst/>
                <a:ea typeface="Aptos" panose="020B0004020202020204" pitchFamily="34" charset="0"/>
                <a:cs typeface="Times New Roman" panose="02020603050405020304" pitchFamily="18" charset="0"/>
              </a:rPr>
              <a:t>: Download and complete the most current version of the Data Request Form, found on the SYNERGY website ‘Data and Informatics’ page</a:t>
            </a:r>
          </a:p>
        </p:txBody>
      </p:sp>
      <p:pic>
        <p:nvPicPr>
          <p:cNvPr id="6" name="Picture 5" descr="A green and white logo&#10;&#10;AI-generated content may be incorrect.">
            <a:extLst>
              <a:ext uri="{FF2B5EF4-FFF2-40B4-BE49-F238E27FC236}">
                <a16:creationId xmlns:a16="http://schemas.microsoft.com/office/drawing/2014/main" id="{3320DB12-0F06-7DA3-E268-B9B398023F8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47668" y="2506616"/>
            <a:ext cx="6964667" cy="1443873"/>
          </a:xfrm>
          <a:prstGeom prst="rect">
            <a:avLst/>
          </a:prstGeom>
          <a:ln>
            <a:solidFill>
              <a:schemeClr val="tx1"/>
            </a:solidFill>
          </a:ln>
        </p:spPr>
      </p:pic>
      <p:sp>
        <p:nvSpPr>
          <p:cNvPr id="8" name="TextBox 7">
            <a:extLst>
              <a:ext uri="{FF2B5EF4-FFF2-40B4-BE49-F238E27FC236}">
                <a16:creationId xmlns:a16="http://schemas.microsoft.com/office/drawing/2014/main" id="{299ACB97-D0CB-7752-8A63-4E943B1279CF}"/>
              </a:ext>
            </a:extLst>
          </p:cNvPr>
          <p:cNvSpPr txBox="1"/>
          <p:nvPr/>
        </p:nvSpPr>
        <p:spPr>
          <a:xfrm>
            <a:off x="8977757" y="2428333"/>
            <a:ext cx="3050688" cy="1600438"/>
          </a:xfrm>
          <a:prstGeom prst="rect">
            <a:avLst/>
          </a:prstGeom>
          <a:noFill/>
        </p:spPr>
        <p:txBody>
          <a:bodyPr wrap="square">
            <a:spAutoFit/>
          </a:bodyPr>
          <a:lstStyle/>
          <a:p>
            <a:r>
              <a:rPr lang="en-US" sz="1600" i="1" kern="0" dirty="0">
                <a:effectLst/>
                <a:ea typeface="Aptos" panose="020B0004020202020204" pitchFamily="34" charset="0"/>
              </a:rPr>
              <a:t>A complete and accurate Data Request Form will minimize iteration between the study team and the ORO Research Informatics team in preparation for the RIDGe review.</a:t>
            </a:r>
            <a:r>
              <a:rPr lang="en-US" sz="1600" i="1" dirty="0">
                <a:effectLst/>
              </a:rPr>
              <a:t> </a:t>
            </a:r>
            <a:endParaRPr lang="en-US" sz="1600" i="1" dirty="0"/>
          </a:p>
        </p:txBody>
      </p:sp>
      <p:sp>
        <p:nvSpPr>
          <p:cNvPr id="11" name="TextBox 10">
            <a:extLst>
              <a:ext uri="{FF2B5EF4-FFF2-40B4-BE49-F238E27FC236}">
                <a16:creationId xmlns:a16="http://schemas.microsoft.com/office/drawing/2014/main" id="{DD59C876-F139-51E7-8DEB-07F4F62502CA}"/>
              </a:ext>
            </a:extLst>
          </p:cNvPr>
          <p:cNvSpPr txBox="1"/>
          <p:nvPr/>
        </p:nvSpPr>
        <p:spPr>
          <a:xfrm>
            <a:off x="318988" y="4199945"/>
            <a:ext cx="11344939" cy="392672"/>
          </a:xfrm>
          <a:prstGeom prst="rect">
            <a:avLst/>
          </a:prstGeom>
          <a:noFill/>
        </p:spPr>
        <p:txBody>
          <a:bodyPr wrap="square">
            <a:spAutoFit/>
          </a:bodyPr>
          <a:lstStyle/>
          <a:p>
            <a:pPr marL="0" marR="0">
              <a:lnSpc>
                <a:spcPct val="115000"/>
              </a:lnSpc>
              <a:spcAft>
                <a:spcPts val="800"/>
              </a:spcAft>
              <a:buNone/>
            </a:pPr>
            <a:r>
              <a:rPr lang="en-US" sz="1800" b="1" dirty="0">
                <a:effectLst/>
                <a:ea typeface="Aptos" panose="020B0004020202020204" pitchFamily="34" charset="0"/>
                <a:cs typeface="Times New Roman" panose="02020603050405020304" pitchFamily="18" charset="0"/>
              </a:rPr>
              <a:t>STEP 3</a:t>
            </a:r>
            <a:r>
              <a:rPr lang="en-US" sz="1800" dirty="0">
                <a:effectLst/>
                <a:ea typeface="Aptos" panose="020B0004020202020204" pitchFamily="34" charset="0"/>
                <a:cs typeface="Times New Roman" panose="02020603050405020304" pitchFamily="18" charset="0"/>
              </a:rPr>
              <a:t>: Request a SYNERGY Informatics consultation for RIDGe review.</a:t>
            </a:r>
          </a:p>
        </p:txBody>
      </p:sp>
      <p:sp>
        <p:nvSpPr>
          <p:cNvPr id="13" name="TextBox 12">
            <a:extLst>
              <a:ext uri="{FF2B5EF4-FFF2-40B4-BE49-F238E27FC236}">
                <a16:creationId xmlns:a16="http://schemas.microsoft.com/office/drawing/2014/main" id="{03E1B6C2-E66D-6AF2-29BA-2CEC93809556}"/>
              </a:ext>
            </a:extLst>
          </p:cNvPr>
          <p:cNvSpPr txBox="1"/>
          <p:nvPr/>
        </p:nvSpPr>
        <p:spPr>
          <a:xfrm>
            <a:off x="1498527" y="4711939"/>
            <a:ext cx="2679833" cy="1600438"/>
          </a:xfrm>
          <a:prstGeom prst="rect">
            <a:avLst/>
          </a:prstGeom>
          <a:noFill/>
        </p:spPr>
        <p:txBody>
          <a:bodyPr wrap="square">
            <a:spAutoFit/>
          </a:bodyPr>
          <a:lstStyle/>
          <a:p>
            <a:r>
              <a:rPr lang="en-US" sz="1400" i="1" kern="0" dirty="0">
                <a:effectLst/>
                <a:ea typeface="Aptos" panose="020B0004020202020204" pitchFamily="34" charset="0"/>
              </a:rPr>
              <a:t>The link will bring up a fillable form where researchers will enter information that provides the Research Informatics team with information about the research team, study, and the specific consult request. </a:t>
            </a:r>
            <a:endParaRPr lang="en-US" sz="1400" i="1" dirty="0"/>
          </a:p>
        </p:txBody>
      </p:sp>
      <p:pic>
        <p:nvPicPr>
          <p:cNvPr id="15" name="Picture 14" descr="A blue and white background with text&#10;&#10;AI-generated content may be incorrect.">
            <a:extLst>
              <a:ext uri="{FF2B5EF4-FFF2-40B4-BE49-F238E27FC236}">
                <a16:creationId xmlns:a16="http://schemas.microsoft.com/office/drawing/2014/main" id="{2810DF8C-3E6B-CDC3-451F-9C3952741E3D}"/>
              </a:ext>
            </a:extLst>
          </p:cNvPr>
          <p:cNvPicPr>
            <a:picLocks noChangeAspect="1"/>
          </p:cNvPicPr>
          <p:nvPr/>
        </p:nvPicPr>
        <p:blipFill>
          <a:blip r:embed="rId3"/>
          <a:stretch>
            <a:fillRect/>
          </a:stretch>
        </p:blipFill>
        <p:spPr>
          <a:xfrm>
            <a:off x="4470400" y="4744953"/>
            <a:ext cx="4883156" cy="1534410"/>
          </a:xfrm>
          <a:prstGeom prst="rect">
            <a:avLst/>
          </a:prstGeom>
          <a:ln>
            <a:solidFill>
              <a:schemeClr val="tx1"/>
            </a:solidFill>
          </a:ln>
        </p:spPr>
      </p:pic>
      <p:cxnSp>
        <p:nvCxnSpPr>
          <p:cNvPr id="17" name="Straight Arrow Connector 16">
            <a:extLst>
              <a:ext uri="{FF2B5EF4-FFF2-40B4-BE49-F238E27FC236}">
                <a16:creationId xmlns:a16="http://schemas.microsoft.com/office/drawing/2014/main" id="{7B6EB9ED-9773-1DC8-E00C-ED3027B72C74}"/>
              </a:ext>
            </a:extLst>
          </p:cNvPr>
          <p:cNvCxnSpPr/>
          <p:nvPr/>
        </p:nvCxnSpPr>
        <p:spPr>
          <a:xfrm flipH="1">
            <a:off x="8877300" y="5041900"/>
            <a:ext cx="1016000" cy="596900"/>
          </a:xfrm>
          <a:prstGeom prst="straightConnector1">
            <a:avLst/>
          </a:prstGeom>
          <a:ln w="53975">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098513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D6B6A6-9FC4-9D84-B245-FBA71381EED2}"/>
            </a:ext>
          </a:extLst>
        </p:cNvPr>
        <p:cNvGrpSpPr/>
        <p:nvPr/>
      </p:nvGrpSpPr>
      <p:grpSpPr>
        <a:xfrm>
          <a:off x="0" y="0"/>
          <a:ext cx="0" cy="0"/>
          <a:chOff x="0" y="0"/>
          <a:chExt cx="0" cy="0"/>
        </a:xfrm>
      </p:grpSpPr>
      <p:cxnSp>
        <p:nvCxnSpPr>
          <p:cNvPr id="33" name="Straight Connector 32">
            <a:extLst>
              <a:ext uri="{FF2B5EF4-FFF2-40B4-BE49-F238E27FC236}">
                <a16:creationId xmlns:a16="http://schemas.microsoft.com/office/drawing/2014/main" id="{0FD2BEC6-C5EC-B6BD-D6B9-C120A3BCBBEF}"/>
              </a:ext>
            </a:extLst>
          </p:cNvPr>
          <p:cNvCxnSpPr/>
          <p:nvPr/>
        </p:nvCxnSpPr>
        <p:spPr>
          <a:xfrm>
            <a:off x="457200" y="6443328"/>
            <a:ext cx="11344940" cy="0"/>
          </a:xfrm>
          <a:prstGeom prst="line">
            <a:avLst/>
          </a:prstGeom>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E651FECF-5554-12A1-013C-A081357F18C6}"/>
              </a:ext>
            </a:extLst>
          </p:cNvPr>
          <p:cNvSpPr txBox="1"/>
          <p:nvPr/>
        </p:nvSpPr>
        <p:spPr>
          <a:xfrm>
            <a:off x="9332119" y="6446136"/>
            <a:ext cx="2696326" cy="338554"/>
          </a:xfrm>
          <a:prstGeom prst="rect">
            <a:avLst/>
          </a:prstGeom>
          <a:noFill/>
        </p:spPr>
        <p:txBody>
          <a:bodyPr wrap="square" rtlCol="0">
            <a:spAutoFit/>
          </a:bodyPr>
          <a:lstStyle/>
          <a:p>
            <a:pPr algn="ctr"/>
            <a:r>
              <a:rPr lang="en-US" sz="1600" i="1" dirty="0">
                <a:latin typeface="Calibri" panose="020F0502020204030204" pitchFamily="34" charset="0"/>
                <a:cs typeface="Calibri" panose="020F0502020204030204" pitchFamily="34" charset="0"/>
              </a:rPr>
              <a:t>Research Informatics</a:t>
            </a:r>
          </a:p>
        </p:txBody>
      </p:sp>
      <p:sp>
        <p:nvSpPr>
          <p:cNvPr id="35" name="TextBox 34">
            <a:extLst>
              <a:ext uri="{FF2B5EF4-FFF2-40B4-BE49-F238E27FC236}">
                <a16:creationId xmlns:a16="http://schemas.microsoft.com/office/drawing/2014/main" id="{D85B48E6-D702-EEF8-21A4-B443A0DEDDCC}"/>
              </a:ext>
            </a:extLst>
          </p:cNvPr>
          <p:cNvSpPr txBox="1"/>
          <p:nvPr/>
        </p:nvSpPr>
        <p:spPr>
          <a:xfrm>
            <a:off x="0" y="6454957"/>
            <a:ext cx="4358493" cy="338554"/>
          </a:xfrm>
          <a:prstGeom prst="rect">
            <a:avLst/>
          </a:prstGeom>
          <a:noFill/>
        </p:spPr>
        <p:txBody>
          <a:bodyPr wrap="square" rtlCol="0">
            <a:spAutoFit/>
          </a:bodyPr>
          <a:lstStyle/>
          <a:p>
            <a:pPr algn="ctr"/>
            <a:r>
              <a:rPr lang="en-US" sz="1600" i="1" dirty="0">
                <a:latin typeface="Calibri" panose="020F0502020204030204" pitchFamily="34" charset="0"/>
                <a:cs typeface="Calibri" panose="020F0502020204030204" pitchFamily="34" charset="0"/>
              </a:rPr>
              <a:t>Dartmouth Health ORO - SYNERGY</a:t>
            </a:r>
          </a:p>
        </p:txBody>
      </p:sp>
      <p:sp>
        <p:nvSpPr>
          <p:cNvPr id="4" name="TextBox 3">
            <a:extLst>
              <a:ext uri="{FF2B5EF4-FFF2-40B4-BE49-F238E27FC236}">
                <a16:creationId xmlns:a16="http://schemas.microsoft.com/office/drawing/2014/main" id="{BD496E7C-954B-B8B2-2D02-399A0845D0DC}"/>
              </a:ext>
            </a:extLst>
          </p:cNvPr>
          <p:cNvSpPr txBox="1"/>
          <p:nvPr/>
        </p:nvSpPr>
        <p:spPr>
          <a:xfrm>
            <a:off x="1847668" y="243303"/>
            <a:ext cx="8489604" cy="1077218"/>
          </a:xfrm>
          <a:prstGeom prst="rect">
            <a:avLst/>
          </a:prstGeom>
          <a:noFill/>
        </p:spPr>
        <p:txBody>
          <a:bodyPr wrap="square">
            <a:spAutoFit/>
          </a:bodyPr>
          <a:lstStyle/>
          <a:p>
            <a:pPr algn="ctr"/>
            <a:r>
              <a:rPr lang="en-US" sz="3200" dirty="0">
                <a:latin typeface="Aptos" panose="020B0004020202020204" pitchFamily="34" charset="0"/>
                <a:cs typeface="Cavolini" panose="03000502040302020204" pitchFamily="66" charset="0"/>
              </a:rPr>
              <a:t>Submitting your study for RIDGe review:</a:t>
            </a:r>
            <a:br>
              <a:rPr lang="en-US" sz="3200" dirty="0">
                <a:latin typeface="Aptos" panose="020B0004020202020204" pitchFamily="34" charset="0"/>
                <a:cs typeface="Cavolini" panose="03000502040302020204" pitchFamily="66" charset="0"/>
              </a:rPr>
            </a:br>
            <a:r>
              <a:rPr lang="en-US" sz="3200" dirty="0" err="1">
                <a:latin typeface="Aptos" panose="020B0004020202020204" pitchFamily="34" charset="0"/>
                <a:cs typeface="Cavolini" panose="03000502040302020204" pitchFamily="66" charset="0"/>
              </a:rPr>
              <a:t>SmartForm</a:t>
            </a:r>
            <a:endParaRPr lang="en-US" sz="3200" dirty="0">
              <a:latin typeface="Aptos" panose="020B0004020202020204" pitchFamily="34" charset="0"/>
            </a:endParaRPr>
          </a:p>
        </p:txBody>
      </p:sp>
      <p:pic>
        <p:nvPicPr>
          <p:cNvPr id="2" name="Picture 1" descr="A screenshot of a form&#10;&#10;AI-generated content may be incorrect.">
            <a:extLst>
              <a:ext uri="{FF2B5EF4-FFF2-40B4-BE49-F238E27FC236}">
                <a16:creationId xmlns:a16="http://schemas.microsoft.com/office/drawing/2014/main" id="{1507304F-EC9F-49EA-6353-657FE998F75D}"/>
              </a:ext>
            </a:extLst>
          </p:cNvPr>
          <p:cNvPicPr>
            <a:picLocks noChangeAspect="1"/>
          </p:cNvPicPr>
          <p:nvPr/>
        </p:nvPicPr>
        <p:blipFill>
          <a:blip r:embed="rId2"/>
          <a:stretch>
            <a:fillRect/>
          </a:stretch>
        </p:blipFill>
        <p:spPr>
          <a:xfrm>
            <a:off x="496705" y="1649954"/>
            <a:ext cx="2701925" cy="4123690"/>
          </a:xfrm>
          <a:prstGeom prst="rect">
            <a:avLst/>
          </a:prstGeom>
          <a:ln>
            <a:solidFill>
              <a:schemeClr val="tx1"/>
            </a:solidFill>
          </a:ln>
        </p:spPr>
      </p:pic>
      <p:pic>
        <p:nvPicPr>
          <p:cNvPr id="9" name="Picture 8" descr="A screenshot of a computer screen&#10;&#10;AI-generated content may be incorrect.">
            <a:extLst>
              <a:ext uri="{FF2B5EF4-FFF2-40B4-BE49-F238E27FC236}">
                <a16:creationId xmlns:a16="http://schemas.microsoft.com/office/drawing/2014/main" id="{0C145BE7-7B03-D911-7FE4-18D00A00712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95900" y="1643604"/>
            <a:ext cx="2513965" cy="4110990"/>
          </a:xfrm>
          <a:prstGeom prst="rect">
            <a:avLst/>
          </a:prstGeom>
        </p:spPr>
      </p:pic>
      <p:sp>
        <p:nvSpPr>
          <p:cNvPr id="7" name="Oval 6">
            <a:extLst>
              <a:ext uri="{FF2B5EF4-FFF2-40B4-BE49-F238E27FC236}">
                <a16:creationId xmlns:a16="http://schemas.microsoft.com/office/drawing/2014/main" id="{9FDA950D-1ABD-C17D-E9EF-0894D7231B1F}"/>
              </a:ext>
            </a:extLst>
          </p:cNvPr>
          <p:cNvSpPr/>
          <p:nvPr/>
        </p:nvSpPr>
        <p:spPr>
          <a:xfrm>
            <a:off x="4264357" y="4554945"/>
            <a:ext cx="2038350" cy="89535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10" name="Picture 9" descr="A screenshot of a computer&#10;&#10;AI-generated content may be incorrect.">
            <a:extLst>
              <a:ext uri="{FF2B5EF4-FFF2-40B4-BE49-F238E27FC236}">
                <a16:creationId xmlns:a16="http://schemas.microsoft.com/office/drawing/2014/main" id="{A725E41F-2FF3-A1EA-E9EE-750789E29D16}"/>
              </a:ext>
            </a:extLst>
          </p:cNvPr>
          <p:cNvPicPr>
            <a:picLocks noChangeAspect="1"/>
          </p:cNvPicPr>
          <p:nvPr/>
        </p:nvPicPr>
        <p:blipFill>
          <a:blip r:embed="rId4"/>
          <a:stretch>
            <a:fillRect/>
          </a:stretch>
        </p:blipFill>
        <p:spPr>
          <a:xfrm>
            <a:off x="8536251" y="1643604"/>
            <a:ext cx="2825115" cy="4130040"/>
          </a:xfrm>
          <a:prstGeom prst="rect">
            <a:avLst/>
          </a:prstGeom>
          <a:ln>
            <a:solidFill>
              <a:schemeClr val="tx1"/>
            </a:solidFill>
          </a:ln>
        </p:spPr>
      </p:pic>
      <p:cxnSp>
        <p:nvCxnSpPr>
          <p:cNvPr id="12" name="Straight Arrow Connector 11">
            <a:extLst>
              <a:ext uri="{FF2B5EF4-FFF2-40B4-BE49-F238E27FC236}">
                <a16:creationId xmlns:a16="http://schemas.microsoft.com/office/drawing/2014/main" id="{47373CAB-B612-8D67-D2B3-36930AC31CEA}"/>
              </a:ext>
            </a:extLst>
          </p:cNvPr>
          <p:cNvCxnSpPr/>
          <p:nvPr/>
        </p:nvCxnSpPr>
        <p:spPr>
          <a:xfrm>
            <a:off x="7771071" y="4676112"/>
            <a:ext cx="904875" cy="0"/>
          </a:xfrm>
          <a:prstGeom prst="straightConnector1">
            <a:avLst/>
          </a:prstGeom>
          <a:ln w="222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89913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DAEE1-B1BE-93EC-C97F-C614E40A4254}"/>
            </a:ext>
          </a:extLst>
        </p:cNvPr>
        <p:cNvGrpSpPr/>
        <p:nvPr/>
      </p:nvGrpSpPr>
      <p:grpSpPr>
        <a:xfrm>
          <a:off x="0" y="0"/>
          <a:ext cx="0" cy="0"/>
          <a:chOff x="0" y="0"/>
          <a:chExt cx="0" cy="0"/>
        </a:xfrm>
      </p:grpSpPr>
      <p:cxnSp>
        <p:nvCxnSpPr>
          <p:cNvPr id="33" name="Straight Connector 32">
            <a:extLst>
              <a:ext uri="{FF2B5EF4-FFF2-40B4-BE49-F238E27FC236}">
                <a16:creationId xmlns:a16="http://schemas.microsoft.com/office/drawing/2014/main" id="{CA0DDBA1-080F-B8CC-80B3-C88041E7DC74}"/>
              </a:ext>
            </a:extLst>
          </p:cNvPr>
          <p:cNvCxnSpPr/>
          <p:nvPr/>
        </p:nvCxnSpPr>
        <p:spPr>
          <a:xfrm>
            <a:off x="457200" y="6443328"/>
            <a:ext cx="11344940" cy="0"/>
          </a:xfrm>
          <a:prstGeom prst="line">
            <a:avLst/>
          </a:prstGeom>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99650F65-5A18-F020-45D5-5C289CAA8AB7}"/>
              </a:ext>
            </a:extLst>
          </p:cNvPr>
          <p:cNvSpPr txBox="1"/>
          <p:nvPr/>
        </p:nvSpPr>
        <p:spPr>
          <a:xfrm>
            <a:off x="9332119" y="6446136"/>
            <a:ext cx="2696326" cy="338554"/>
          </a:xfrm>
          <a:prstGeom prst="rect">
            <a:avLst/>
          </a:prstGeom>
          <a:noFill/>
        </p:spPr>
        <p:txBody>
          <a:bodyPr wrap="square" rtlCol="0">
            <a:spAutoFit/>
          </a:bodyPr>
          <a:lstStyle/>
          <a:p>
            <a:pPr algn="ctr"/>
            <a:r>
              <a:rPr lang="en-US" sz="1600" i="1" dirty="0">
                <a:latin typeface="Calibri" panose="020F0502020204030204" pitchFamily="34" charset="0"/>
                <a:cs typeface="Calibri" panose="020F0502020204030204" pitchFamily="34" charset="0"/>
              </a:rPr>
              <a:t>Research Informatics</a:t>
            </a:r>
          </a:p>
        </p:txBody>
      </p:sp>
      <p:sp>
        <p:nvSpPr>
          <p:cNvPr id="35" name="TextBox 34">
            <a:extLst>
              <a:ext uri="{FF2B5EF4-FFF2-40B4-BE49-F238E27FC236}">
                <a16:creationId xmlns:a16="http://schemas.microsoft.com/office/drawing/2014/main" id="{58D13273-EA39-2DD5-BF4C-3163E0A85239}"/>
              </a:ext>
            </a:extLst>
          </p:cNvPr>
          <p:cNvSpPr txBox="1"/>
          <p:nvPr/>
        </p:nvSpPr>
        <p:spPr>
          <a:xfrm>
            <a:off x="0" y="6454957"/>
            <a:ext cx="4358493" cy="338554"/>
          </a:xfrm>
          <a:prstGeom prst="rect">
            <a:avLst/>
          </a:prstGeom>
          <a:noFill/>
        </p:spPr>
        <p:txBody>
          <a:bodyPr wrap="square" rtlCol="0">
            <a:spAutoFit/>
          </a:bodyPr>
          <a:lstStyle/>
          <a:p>
            <a:pPr algn="ctr"/>
            <a:r>
              <a:rPr lang="en-US" sz="1600" i="1" dirty="0">
                <a:latin typeface="Calibri" panose="020F0502020204030204" pitchFamily="34" charset="0"/>
                <a:cs typeface="Calibri" panose="020F0502020204030204" pitchFamily="34" charset="0"/>
              </a:rPr>
              <a:t>Dartmouth Health ORO - SYNERGY</a:t>
            </a:r>
          </a:p>
        </p:txBody>
      </p:sp>
      <p:sp>
        <p:nvSpPr>
          <p:cNvPr id="4" name="TextBox 3">
            <a:extLst>
              <a:ext uri="{FF2B5EF4-FFF2-40B4-BE49-F238E27FC236}">
                <a16:creationId xmlns:a16="http://schemas.microsoft.com/office/drawing/2014/main" id="{765FAD40-EAC7-5D6E-9E3F-73B9493A935D}"/>
              </a:ext>
            </a:extLst>
          </p:cNvPr>
          <p:cNvSpPr txBox="1"/>
          <p:nvPr/>
        </p:nvSpPr>
        <p:spPr>
          <a:xfrm>
            <a:off x="1306592" y="266269"/>
            <a:ext cx="9646156" cy="584775"/>
          </a:xfrm>
          <a:prstGeom prst="rect">
            <a:avLst/>
          </a:prstGeom>
          <a:noFill/>
        </p:spPr>
        <p:txBody>
          <a:bodyPr wrap="square">
            <a:spAutoFit/>
          </a:bodyPr>
          <a:lstStyle/>
          <a:p>
            <a:pPr algn="ctr"/>
            <a:r>
              <a:rPr lang="en-US" sz="3200" dirty="0">
                <a:latin typeface="Aptos" panose="020B0004020202020204" pitchFamily="34" charset="0"/>
                <a:cs typeface="Cavolini" panose="03000502040302020204" pitchFamily="66" charset="0"/>
              </a:rPr>
              <a:t>What motivates the Data Request Form structure?</a:t>
            </a:r>
            <a:endParaRPr lang="en-US" sz="3200" dirty="0">
              <a:latin typeface="Aptos" panose="020B0004020202020204" pitchFamily="34" charset="0"/>
            </a:endParaRPr>
          </a:p>
        </p:txBody>
      </p:sp>
      <p:sp>
        <p:nvSpPr>
          <p:cNvPr id="3" name="TextBox 2">
            <a:extLst>
              <a:ext uri="{FF2B5EF4-FFF2-40B4-BE49-F238E27FC236}">
                <a16:creationId xmlns:a16="http://schemas.microsoft.com/office/drawing/2014/main" id="{1D5F440D-87CD-A68B-8035-5317573E71E4}"/>
              </a:ext>
            </a:extLst>
          </p:cNvPr>
          <p:cNvSpPr txBox="1"/>
          <p:nvPr/>
        </p:nvSpPr>
        <p:spPr>
          <a:xfrm>
            <a:off x="554416" y="1051985"/>
            <a:ext cx="11076105" cy="4093428"/>
          </a:xfrm>
          <a:prstGeom prst="rect">
            <a:avLst/>
          </a:prstGeom>
          <a:noFill/>
        </p:spPr>
        <p:txBody>
          <a:bodyPr wrap="square">
            <a:spAutoFit/>
          </a:bodyPr>
          <a:lstStyle/>
          <a:p>
            <a:pPr marL="0" marR="0">
              <a:buNone/>
            </a:pPr>
            <a:r>
              <a:rPr lang="en-US" sz="2000" dirty="0">
                <a:effectLst/>
                <a:ea typeface="Times New Roman" panose="02020603050405020304" pitchFamily="18" charset="0"/>
              </a:rPr>
              <a:t>The fields in the Data Request Form provide the RIDGe committee with the information needed to effectively and quickly assess the project:</a:t>
            </a:r>
          </a:p>
          <a:p>
            <a:pPr marL="0" marR="0">
              <a:buNone/>
            </a:pPr>
            <a:endParaRPr lang="en-US" sz="2000" dirty="0">
              <a:effectLst/>
              <a:ea typeface="Times New Roman" panose="02020603050405020304" pitchFamily="18" charset="0"/>
            </a:endParaRPr>
          </a:p>
          <a:p>
            <a:pPr marL="285750" marR="0" lvl="0" indent="-285750">
              <a:buFont typeface="Arial" panose="020B0604020202020204" pitchFamily="34" charset="0"/>
              <a:buChar char="•"/>
            </a:pPr>
            <a:r>
              <a:rPr lang="en-US" sz="2000" dirty="0">
                <a:effectLst/>
                <a:ea typeface="Times New Roman" panose="02020603050405020304" pitchFamily="18" charset="0"/>
              </a:rPr>
              <a:t>Is the study consented</a:t>
            </a:r>
          </a:p>
          <a:p>
            <a:pPr marL="285750" marR="0" lvl="0" indent="-285750">
              <a:buFont typeface="Arial" panose="020B0604020202020204" pitchFamily="34" charset="0"/>
              <a:buChar char="•"/>
            </a:pPr>
            <a:r>
              <a:rPr lang="en-US" sz="2000" dirty="0">
                <a:ea typeface="Times New Roman" panose="02020603050405020304" pitchFamily="18" charset="0"/>
              </a:rPr>
              <a:t>Is the study funded</a:t>
            </a:r>
          </a:p>
          <a:p>
            <a:pPr marL="285750" marR="0" lvl="0" indent="-285750">
              <a:buFont typeface="Arial" panose="020B0604020202020204" pitchFamily="34" charset="0"/>
              <a:buChar char="•"/>
            </a:pPr>
            <a:r>
              <a:rPr lang="en-US" sz="2000" dirty="0">
                <a:effectLst/>
                <a:ea typeface="Times New Roman" panose="02020603050405020304" pitchFamily="18" charset="0"/>
              </a:rPr>
              <a:t>What is the classification of the data</a:t>
            </a:r>
          </a:p>
          <a:p>
            <a:pPr marL="285750" marR="0" lvl="0" indent="-285750">
              <a:buFont typeface="Arial" panose="020B0604020202020204" pitchFamily="34" charset="0"/>
              <a:buChar char="•"/>
            </a:pPr>
            <a:r>
              <a:rPr lang="en-US" sz="2000" dirty="0">
                <a:effectLst/>
                <a:ea typeface="Times New Roman" panose="02020603050405020304" pitchFamily="18" charset="0"/>
              </a:rPr>
              <a:t>What is the classification of the analysis dataset</a:t>
            </a:r>
          </a:p>
          <a:p>
            <a:pPr marL="285750" marR="0" lvl="0" indent="-285750">
              <a:buFont typeface="Arial" panose="020B0604020202020204" pitchFamily="34" charset="0"/>
              <a:buChar char="•"/>
            </a:pPr>
            <a:r>
              <a:rPr lang="en-US" sz="2000" dirty="0">
                <a:ea typeface="Times New Roman" panose="02020603050405020304" pitchFamily="18" charset="0"/>
              </a:rPr>
              <a:t>Is sensitive or business sensitive data being requested</a:t>
            </a:r>
            <a:endParaRPr lang="en-US" sz="2000" dirty="0">
              <a:effectLst/>
              <a:ea typeface="Times New Roman" panose="02020603050405020304" pitchFamily="18" charset="0"/>
            </a:endParaRPr>
          </a:p>
          <a:p>
            <a:pPr marL="285750" marR="0" lvl="0" indent="-285750">
              <a:buFont typeface="Arial" panose="020B0604020202020204" pitchFamily="34" charset="0"/>
              <a:buChar char="•"/>
            </a:pPr>
            <a:r>
              <a:rPr lang="en-US" sz="2000" dirty="0">
                <a:ea typeface="Times New Roman" panose="02020603050405020304" pitchFamily="18" charset="0"/>
              </a:rPr>
              <a:t>Who is accessing the data</a:t>
            </a:r>
          </a:p>
          <a:p>
            <a:pPr marL="285750" marR="0" lvl="0" indent="-285750">
              <a:buFont typeface="Arial" panose="020B0604020202020204" pitchFamily="34" charset="0"/>
              <a:buChar char="•"/>
            </a:pPr>
            <a:r>
              <a:rPr lang="en-US" sz="2000" dirty="0">
                <a:effectLst/>
                <a:ea typeface="Times New Roman" panose="02020603050405020304" pitchFamily="18" charset="0"/>
              </a:rPr>
              <a:t>How is the dat</a:t>
            </a:r>
            <a:r>
              <a:rPr lang="en-US" sz="2000" dirty="0">
                <a:ea typeface="Times New Roman" panose="02020603050405020304" pitchFamily="18" charset="0"/>
              </a:rPr>
              <a:t>a being stored</a:t>
            </a:r>
          </a:p>
          <a:p>
            <a:pPr marL="285750" marR="0" lvl="0" indent="-285750">
              <a:buFont typeface="Arial" panose="020B0604020202020204" pitchFamily="34" charset="0"/>
              <a:buChar char="•"/>
            </a:pPr>
            <a:r>
              <a:rPr lang="en-US" sz="2000" dirty="0">
                <a:effectLst/>
                <a:ea typeface="Times New Roman" panose="02020603050405020304" pitchFamily="18" charset="0"/>
              </a:rPr>
              <a:t>Is the data being shared, and with whom</a:t>
            </a:r>
          </a:p>
          <a:p>
            <a:pPr marL="285750" marR="0" lvl="0" indent="-285750">
              <a:buFont typeface="Arial" panose="020B0604020202020204" pitchFamily="34" charset="0"/>
              <a:buChar char="•"/>
            </a:pPr>
            <a:r>
              <a:rPr lang="en-US" sz="2000" dirty="0">
                <a:ea typeface="Times New Roman" panose="02020603050405020304" pitchFamily="18" charset="0"/>
              </a:rPr>
              <a:t>What is the cohort, as defined for the Analytics Institute</a:t>
            </a:r>
            <a:endParaRPr lang="en-US" sz="2000" dirty="0">
              <a:effectLst/>
              <a:ea typeface="Times New Roman" panose="02020603050405020304" pitchFamily="18" charset="0"/>
            </a:endParaRPr>
          </a:p>
          <a:p>
            <a:pPr marL="285750" marR="0" lvl="0" indent="-285750">
              <a:buFont typeface="Arial" panose="020B0604020202020204" pitchFamily="34" charset="0"/>
              <a:buChar char="•"/>
            </a:pPr>
            <a:endParaRPr lang="en-US" sz="2000" dirty="0">
              <a:effectLst/>
              <a:ea typeface="Times New Roman" panose="02020603050405020304" pitchFamily="18" charset="0"/>
            </a:endParaRPr>
          </a:p>
        </p:txBody>
      </p:sp>
      <p:sp>
        <p:nvSpPr>
          <p:cNvPr id="5" name="TextBox 4">
            <a:extLst>
              <a:ext uri="{FF2B5EF4-FFF2-40B4-BE49-F238E27FC236}">
                <a16:creationId xmlns:a16="http://schemas.microsoft.com/office/drawing/2014/main" id="{C1139B21-016E-DC89-1F44-C730D62A9F88}"/>
              </a:ext>
            </a:extLst>
          </p:cNvPr>
          <p:cNvSpPr txBox="1"/>
          <p:nvPr/>
        </p:nvSpPr>
        <p:spPr>
          <a:xfrm>
            <a:off x="3047346" y="5145413"/>
            <a:ext cx="7050479" cy="923330"/>
          </a:xfrm>
          <a:prstGeom prst="rect">
            <a:avLst/>
          </a:prstGeom>
          <a:noFill/>
        </p:spPr>
        <p:txBody>
          <a:bodyPr wrap="square">
            <a:spAutoFit/>
          </a:bodyPr>
          <a:lstStyle/>
          <a:p>
            <a:pPr marL="0" marR="0">
              <a:buNone/>
            </a:pPr>
            <a:r>
              <a:rPr lang="en-US" sz="1800" dirty="0">
                <a:effectLst/>
                <a:ea typeface="Times New Roman" panose="02020603050405020304" pitchFamily="18" charset="0"/>
              </a:rPr>
              <a:t>What dat</a:t>
            </a:r>
            <a:r>
              <a:rPr lang="en-US" dirty="0">
                <a:ea typeface="Times New Roman" panose="02020603050405020304" pitchFamily="18" charset="0"/>
              </a:rPr>
              <a:t>a are you extracting from the medical record …</a:t>
            </a:r>
          </a:p>
          <a:p>
            <a:pPr marL="0" marR="0">
              <a:buNone/>
            </a:pPr>
            <a:r>
              <a:rPr lang="en-US" sz="1800" dirty="0">
                <a:effectLst/>
                <a:ea typeface="Times New Roman" panose="02020603050405020304" pitchFamily="18" charset="0"/>
              </a:rPr>
              <a:t>          EXACTLY wh</a:t>
            </a:r>
            <a:r>
              <a:rPr lang="en-US" dirty="0">
                <a:ea typeface="Times New Roman" panose="02020603050405020304" pitchFamily="18" charset="0"/>
              </a:rPr>
              <a:t>at data elements need to be part of your data set ….</a:t>
            </a:r>
          </a:p>
          <a:p>
            <a:pPr marL="0" marR="0">
              <a:buNone/>
            </a:pPr>
            <a:r>
              <a:rPr lang="en-US" sz="1800" dirty="0">
                <a:effectLst/>
                <a:ea typeface="Times New Roman" panose="02020603050405020304" pitchFamily="18" charset="0"/>
              </a:rPr>
              <a:t>                           Do you have a Data </a:t>
            </a:r>
            <a:r>
              <a:rPr lang="en-US" dirty="0">
                <a:ea typeface="Times New Roman" panose="02020603050405020304" pitchFamily="18" charset="0"/>
              </a:rPr>
              <a:t>Dictionary?</a:t>
            </a:r>
            <a:endParaRPr lang="en-US" sz="1800" dirty="0">
              <a:effectLst/>
              <a:ea typeface="Times New Roman" panose="02020603050405020304" pitchFamily="18" charset="0"/>
            </a:endParaRPr>
          </a:p>
        </p:txBody>
      </p:sp>
      <p:pic>
        <p:nvPicPr>
          <p:cNvPr id="6" name="Picture 5" descr="A yellow star with a white background&#10;&#10;AI-generated content may be incorrect.">
            <a:extLst>
              <a:ext uri="{FF2B5EF4-FFF2-40B4-BE49-F238E27FC236}">
                <a16:creationId xmlns:a16="http://schemas.microsoft.com/office/drawing/2014/main" id="{77C1617E-FB01-62FC-E66A-43D60D8B1775}"/>
              </a:ext>
            </a:extLst>
          </p:cNvPr>
          <p:cNvPicPr>
            <a:picLocks noChangeAspect="1"/>
          </p:cNvPicPr>
          <p:nvPr/>
        </p:nvPicPr>
        <p:blipFill>
          <a:blip r:embed="rId2"/>
          <a:stretch>
            <a:fillRect/>
          </a:stretch>
        </p:blipFill>
        <p:spPr>
          <a:xfrm rot="19878910">
            <a:off x="2112996" y="4940963"/>
            <a:ext cx="1018332" cy="902046"/>
          </a:xfrm>
          <a:prstGeom prst="rect">
            <a:avLst/>
          </a:prstGeom>
        </p:spPr>
      </p:pic>
    </p:spTree>
    <p:extLst>
      <p:ext uri="{BB962C8B-B14F-4D97-AF65-F5344CB8AC3E}">
        <p14:creationId xmlns:p14="http://schemas.microsoft.com/office/powerpoint/2010/main" val="38486365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DAEE1-B1BE-93EC-C97F-C614E40A4254}"/>
            </a:ext>
          </a:extLst>
        </p:cNvPr>
        <p:cNvGrpSpPr/>
        <p:nvPr/>
      </p:nvGrpSpPr>
      <p:grpSpPr>
        <a:xfrm>
          <a:off x="0" y="0"/>
          <a:ext cx="0" cy="0"/>
          <a:chOff x="0" y="0"/>
          <a:chExt cx="0" cy="0"/>
        </a:xfrm>
      </p:grpSpPr>
      <p:cxnSp>
        <p:nvCxnSpPr>
          <p:cNvPr id="33" name="Straight Connector 32">
            <a:extLst>
              <a:ext uri="{FF2B5EF4-FFF2-40B4-BE49-F238E27FC236}">
                <a16:creationId xmlns:a16="http://schemas.microsoft.com/office/drawing/2014/main" id="{CA0DDBA1-080F-B8CC-80B3-C88041E7DC74}"/>
              </a:ext>
            </a:extLst>
          </p:cNvPr>
          <p:cNvCxnSpPr/>
          <p:nvPr/>
        </p:nvCxnSpPr>
        <p:spPr>
          <a:xfrm>
            <a:off x="457200" y="6443328"/>
            <a:ext cx="11344940" cy="0"/>
          </a:xfrm>
          <a:prstGeom prst="line">
            <a:avLst/>
          </a:prstGeom>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99650F65-5A18-F020-45D5-5C289CAA8AB7}"/>
              </a:ext>
            </a:extLst>
          </p:cNvPr>
          <p:cNvSpPr txBox="1"/>
          <p:nvPr/>
        </p:nvSpPr>
        <p:spPr>
          <a:xfrm>
            <a:off x="9332119" y="6446136"/>
            <a:ext cx="2696326" cy="338554"/>
          </a:xfrm>
          <a:prstGeom prst="rect">
            <a:avLst/>
          </a:prstGeom>
          <a:noFill/>
        </p:spPr>
        <p:txBody>
          <a:bodyPr wrap="square" rtlCol="0">
            <a:spAutoFit/>
          </a:bodyPr>
          <a:lstStyle/>
          <a:p>
            <a:pPr algn="ctr"/>
            <a:r>
              <a:rPr lang="en-US" sz="1600" i="1" dirty="0">
                <a:latin typeface="Calibri" panose="020F0502020204030204" pitchFamily="34" charset="0"/>
                <a:cs typeface="Calibri" panose="020F0502020204030204" pitchFamily="34" charset="0"/>
              </a:rPr>
              <a:t>Research Informatics</a:t>
            </a:r>
          </a:p>
        </p:txBody>
      </p:sp>
      <p:sp>
        <p:nvSpPr>
          <p:cNvPr id="35" name="TextBox 34">
            <a:extLst>
              <a:ext uri="{FF2B5EF4-FFF2-40B4-BE49-F238E27FC236}">
                <a16:creationId xmlns:a16="http://schemas.microsoft.com/office/drawing/2014/main" id="{58D13273-EA39-2DD5-BF4C-3163E0A85239}"/>
              </a:ext>
            </a:extLst>
          </p:cNvPr>
          <p:cNvSpPr txBox="1"/>
          <p:nvPr/>
        </p:nvSpPr>
        <p:spPr>
          <a:xfrm>
            <a:off x="0" y="6454957"/>
            <a:ext cx="4358493" cy="338554"/>
          </a:xfrm>
          <a:prstGeom prst="rect">
            <a:avLst/>
          </a:prstGeom>
          <a:noFill/>
        </p:spPr>
        <p:txBody>
          <a:bodyPr wrap="square" rtlCol="0">
            <a:spAutoFit/>
          </a:bodyPr>
          <a:lstStyle/>
          <a:p>
            <a:pPr algn="ctr"/>
            <a:r>
              <a:rPr lang="en-US" sz="1600" i="1" dirty="0">
                <a:latin typeface="Calibri" panose="020F0502020204030204" pitchFamily="34" charset="0"/>
                <a:cs typeface="Calibri" panose="020F0502020204030204" pitchFamily="34" charset="0"/>
              </a:rPr>
              <a:t>Dartmouth Health ORO - SYNERGY</a:t>
            </a:r>
          </a:p>
        </p:txBody>
      </p:sp>
      <p:sp>
        <p:nvSpPr>
          <p:cNvPr id="4" name="TextBox 3">
            <a:extLst>
              <a:ext uri="{FF2B5EF4-FFF2-40B4-BE49-F238E27FC236}">
                <a16:creationId xmlns:a16="http://schemas.microsoft.com/office/drawing/2014/main" id="{765FAD40-EAC7-5D6E-9E3F-73B9493A935D}"/>
              </a:ext>
            </a:extLst>
          </p:cNvPr>
          <p:cNvSpPr txBox="1"/>
          <p:nvPr/>
        </p:nvSpPr>
        <p:spPr>
          <a:xfrm>
            <a:off x="1306592" y="266269"/>
            <a:ext cx="9646156" cy="584775"/>
          </a:xfrm>
          <a:prstGeom prst="rect">
            <a:avLst/>
          </a:prstGeom>
          <a:noFill/>
        </p:spPr>
        <p:txBody>
          <a:bodyPr wrap="square">
            <a:spAutoFit/>
          </a:bodyPr>
          <a:lstStyle/>
          <a:p>
            <a:pPr algn="ctr"/>
            <a:r>
              <a:rPr lang="en-US" sz="3200" dirty="0">
                <a:latin typeface="Aptos" panose="020B0004020202020204" pitchFamily="34" charset="0"/>
                <a:cs typeface="Cavolini" panose="03000502040302020204" pitchFamily="66" charset="0"/>
              </a:rPr>
              <a:t>Data Engineering starts with questions</a:t>
            </a:r>
            <a:endParaRPr lang="en-US" sz="3200" dirty="0">
              <a:latin typeface="Aptos" panose="020B0004020202020204" pitchFamily="34" charset="0"/>
            </a:endParaRPr>
          </a:p>
        </p:txBody>
      </p:sp>
      <p:sp>
        <p:nvSpPr>
          <p:cNvPr id="2" name="Rectangle 1">
            <a:extLst>
              <a:ext uri="{FF2B5EF4-FFF2-40B4-BE49-F238E27FC236}">
                <a16:creationId xmlns:a16="http://schemas.microsoft.com/office/drawing/2014/main" id="{771AC7A5-778B-C120-62ED-3DBE6B82343A}"/>
              </a:ext>
            </a:extLst>
          </p:cNvPr>
          <p:cNvSpPr/>
          <p:nvPr/>
        </p:nvSpPr>
        <p:spPr>
          <a:xfrm>
            <a:off x="937549" y="2033984"/>
            <a:ext cx="1967697" cy="104172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What questions address my study endpoints?</a:t>
            </a:r>
          </a:p>
        </p:txBody>
      </p:sp>
      <p:sp>
        <p:nvSpPr>
          <p:cNvPr id="5" name="Rectangle 4">
            <a:extLst>
              <a:ext uri="{FF2B5EF4-FFF2-40B4-BE49-F238E27FC236}">
                <a16:creationId xmlns:a16="http://schemas.microsoft.com/office/drawing/2014/main" id="{32FF50F5-2885-EAE2-F541-F51835F8814A}"/>
              </a:ext>
            </a:extLst>
          </p:cNvPr>
          <p:cNvSpPr/>
          <p:nvPr/>
        </p:nvSpPr>
        <p:spPr>
          <a:xfrm>
            <a:off x="3637345" y="2033984"/>
            <a:ext cx="2961191" cy="104172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What specific data elements are required to answer to those questions?</a:t>
            </a:r>
          </a:p>
        </p:txBody>
      </p:sp>
      <p:sp>
        <p:nvSpPr>
          <p:cNvPr id="6" name="Rectangle 5">
            <a:extLst>
              <a:ext uri="{FF2B5EF4-FFF2-40B4-BE49-F238E27FC236}">
                <a16:creationId xmlns:a16="http://schemas.microsoft.com/office/drawing/2014/main" id="{11282FA7-3BFE-07AC-1361-3C4B57C31F13}"/>
              </a:ext>
            </a:extLst>
          </p:cNvPr>
          <p:cNvSpPr/>
          <p:nvPr/>
        </p:nvSpPr>
        <p:spPr>
          <a:xfrm>
            <a:off x="7330635" y="2033984"/>
            <a:ext cx="2961191" cy="104172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How can I capture those data elements? Is this data available to me?</a:t>
            </a:r>
          </a:p>
        </p:txBody>
      </p:sp>
      <p:cxnSp>
        <p:nvCxnSpPr>
          <p:cNvPr id="7" name="Straight Arrow Connector 6">
            <a:extLst>
              <a:ext uri="{FF2B5EF4-FFF2-40B4-BE49-F238E27FC236}">
                <a16:creationId xmlns:a16="http://schemas.microsoft.com/office/drawing/2014/main" id="{9F8D6C3C-48C8-DE9C-3E34-925D17CFD1C1}"/>
              </a:ext>
            </a:extLst>
          </p:cNvPr>
          <p:cNvCxnSpPr>
            <a:stCxn id="2" idx="3"/>
            <a:endCxn id="5" idx="1"/>
          </p:cNvCxnSpPr>
          <p:nvPr/>
        </p:nvCxnSpPr>
        <p:spPr>
          <a:xfrm>
            <a:off x="2905246" y="2554844"/>
            <a:ext cx="732099"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8" name="Straight Arrow Connector 7">
            <a:extLst>
              <a:ext uri="{FF2B5EF4-FFF2-40B4-BE49-F238E27FC236}">
                <a16:creationId xmlns:a16="http://schemas.microsoft.com/office/drawing/2014/main" id="{FD998D7C-3492-C572-2831-18DAA1C90127}"/>
              </a:ext>
            </a:extLst>
          </p:cNvPr>
          <p:cNvCxnSpPr>
            <a:stCxn id="5" idx="3"/>
            <a:endCxn id="6" idx="1"/>
          </p:cNvCxnSpPr>
          <p:nvPr/>
        </p:nvCxnSpPr>
        <p:spPr>
          <a:xfrm>
            <a:off x="6598536" y="2554844"/>
            <a:ext cx="732099"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9" name="Rectangle 8">
            <a:extLst>
              <a:ext uri="{FF2B5EF4-FFF2-40B4-BE49-F238E27FC236}">
                <a16:creationId xmlns:a16="http://schemas.microsoft.com/office/drawing/2014/main" id="{9ADEA4A4-AFFE-7840-1416-C703489C4CA7}"/>
              </a:ext>
            </a:extLst>
          </p:cNvPr>
          <p:cNvSpPr/>
          <p:nvPr/>
        </p:nvSpPr>
        <p:spPr>
          <a:xfrm>
            <a:off x="7332561" y="3809421"/>
            <a:ext cx="2961191" cy="104172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Engineer study processes</a:t>
            </a:r>
          </a:p>
        </p:txBody>
      </p:sp>
      <p:cxnSp>
        <p:nvCxnSpPr>
          <p:cNvPr id="10" name="Straight Arrow Connector 9">
            <a:extLst>
              <a:ext uri="{FF2B5EF4-FFF2-40B4-BE49-F238E27FC236}">
                <a16:creationId xmlns:a16="http://schemas.microsoft.com/office/drawing/2014/main" id="{A26AABCC-FF39-5A6E-E982-F544F6D03898}"/>
              </a:ext>
            </a:extLst>
          </p:cNvPr>
          <p:cNvCxnSpPr>
            <a:stCxn id="6" idx="2"/>
            <a:endCxn id="9" idx="0"/>
          </p:cNvCxnSpPr>
          <p:nvPr/>
        </p:nvCxnSpPr>
        <p:spPr>
          <a:xfrm>
            <a:off x="8811231" y="3075704"/>
            <a:ext cx="1926" cy="73371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1" name="Rectangle 10">
            <a:extLst>
              <a:ext uri="{FF2B5EF4-FFF2-40B4-BE49-F238E27FC236}">
                <a16:creationId xmlns:a16="http://schemas.microsoft.com/office/drawing/2014/main" id="{48502A50-2383-D689-9A43-63B998CC29C1}"/>
              </a:ext>
            </a:extLst>
          </p:cNvPr>
          <p:cNvSpPr/>
          <p:nvPr/>
        </p:nvSpPr>
        <p:spPr>
          <a:xfrm>
            <a:off x="3637345" y="3809421"/>
            <a:ext cx="2961191" cy="104172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Create a data dictionary</a:t>
            </a:r>
          </a:p>
        </p:txBody>
      </p:sp>
      <p:cxnSp>
        <p:nvCxnSpPr>
          <p:cNvPr id="12" name="Straight Arrow Connector 11">
            <a:extLst>
              <a:ext uri="{FF2B5EF4-FFF2-40B4-BE49-F238E27FC236}">
                <a16:creationId xmlns:a16="http://schemas.microsoft.com/office/drawing/2014/main" id="{A35F2441-9AC2-529E-F5D6-9382BA56D383}"/>
              </a:ext>
            </a:extLst>
          </p:cNvPr>
          <p:cNvCxnSpPr>
            <a:stCxn id="5" idx="2"/>
            <a:endCxn id="11" idx="0"/>
          </p:cNvCxnSpPr>
          <p:nvPr/>
        </p:nvCxnSpPr>
        <p:spPr>
          <a:xfrm>
            <a:off x="5117941" y="3075704"/>
            <a:ext cx="0" cy="73371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A8B9B44B-7283-1011-9B6A-1AB9C0A7492B}"/>
              </a:ext>
            </a:extLst>
          </p:cNvPr>
          <p:cNvSpPr txBox="1"/>
          <p:nvPr/>
        </p:nvSpPr>
        <p:spPr>
          <a:xfrm>
            <a:off x="570053" y="1285663"/>
            <a:ext cx="2916821" cy="646331"/>
          </a:xfrm>
          <a:prstGeom prst="rect">
            <a:avLst/>
          </a:prstGeom>
          <a:noFill/>
        </p:spPr>
        <p:txBody>
          <a:bodyPr wrap="square">
            <a:spAutoFit/>
          </a:bodyPr>
          <a:lstStyle/>
          <a:p>
            <a:r>
              <a:rPr lang="en-US" sz="1800" kern="0" dirty="0">
                <a:latin typeface="Cambria" panose="02040503050406030204" pitchFamily="18" charset="0"/>
                <a:ea typeface="ＭＳ Ｐゴシック" charset="-128"/>
                <a:cs typeface="Times"/>
              </a:rPr>
              <a:t>Start at the end (analysis) to begin …</a:t>
            </a:r>
            <a:endParaRPr lang="en-US" dirty="0"/>
          </a:p>
        </p:txBody>
      </p:sp>
      <p:sp>
        <p:nvSpPr>
          <p:cNvPr id="14" name="TextBox 13">
            <a:extLst>
              <a:ext uri="{FF2B5EF4-FFF2-40B4-BE49-F238E27FC236}">
                <a16:creationId xmlns:a16="http://schemas.microsoft.com/office/drawing/2014/main" id="{98F2B44C-E089-C314-E2F4-31B9BFB65631}"/>
              </a:ext>
            </a:extLst>
          </p:cNvPr>
          <p:cNvSpPr txBox="1"/>
          <p:nvPr/>
        </p:nvSpPr>
        <p:spPr>
          <a:xfrm>
            <a:off x="4857495" y="5012345"/>
            <a:ext cx="4214179" cy="1200329"/>
          </a:xfrm>
          <a:prstGeom prst="rect">
            <a:avLst/>
          </a:prstGeom>
          <a:noFill/>
        </p:spPr>
        <p:txBody>
          <a:bodyPr wrap="square">
            <a:spAutoFit/>
          </a:bodyPr>
          <a:lstStyle/>
          <a:p>
            <a:pPr algn="ctr"/>
            <a:r>
              <a:rPr lang="en-US" kern="0" dirty="0">
                <a:latin typeface="Cambria" panose="02040503050406030204" pitchFamily="18" charset="0"/>
                <a:ea typeface="ＭＳ Ｐゴシック" charset="-128"/>
                <a:cs typeface="Times"/>
              </a:rPr>
              <a:t>… end with </a:t>
            </a:r>
            <a:r>
              <a:rPr lang="en-US" sz="1800" kern="0" dirty="0">
                <a:latin typeface="Cambria" panose="02040503050406030204" pitchFamily="18" charset="0"/>
                <a:ea typeface="ＭＳ Ｐゴシック" charset="-128"/>
                <a:cs typeface="Times"/>
              </a:rPr>
              <a:t>critical study documentation that can be used to validate systems and processes, and ensure effective analysis. </a:t>
            </a:r>
            <a:r>
              <a:rPr lang="en-US" kern="0" dirty="0">
                <a:latin typeface="Cambria" panose="02040503050406030204" pitchFamily="18" charset="0"/>
                <a:ea typeface="ＭＳ Ｐゴシック" charset="-128"/>
                <a:cs typeface="Times"/>
              </a:rPr>
              <a:t>Now you can start!</a:t>
            </a:r>
            <a:endParaRPr lang="en-US" dirty="0"/>
          </a:p>
        </p:txBody>
      </p:sp>
    </p:spTree>
    <p:extLst>
      <p:ext uri="{BB962C8B-B14F-4D97-AF65-F5344CB8AC3E}">
        <p14:creationId xmlns:p14="http://schemas.microsoft.com/office/powerpoint/2010/main" val="37306521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DAEE1-B1BE-93EC-C97F-C614E40A4254}"/>
            </a:ext>
          </a:extLst>
        </p:cNvPr>
        <p:cNvGrpSpPr/>
        <p:nvPr/>
      </p:nvGrpSpPr>
      <p:grpSpPr>
        <a:xfrm>
          <a:off x="0" y="0"/>
          <a:ext cx="0" cy="0"/>
          <a:chOff x="0" y="0"/>
          <a:chExt cx="0" cy="0"/>
        </a:xfrm>
      </p:grpSpPr>
      <p:cxnSp>
        <p:nvCxnSpPr>
          <p:cNvPr id="33" name="Straight Connector 32">
            <a:extLst>
              <a:ext uri="{FF2B5EF4-FFF2-40B4-BE49-F238E27FC236}">
                <a16:creationId xmlns:a16="http://schemas.microsoft.com/office/drawing/2014/main" id="{CA0DDBA1-080F-B8CC-80B3-C88041E7DC74}"/>
              </a:ext>
            </a:extLst>
          </p:cNvPr>
          <p:cNvCxnSpPr/>
          <p:nvPr/>
        </p:nvCxnSpPr>
        <p:spPr>
          <a:xfrm>
            <a:off x="457200" y="6443328"/>
            <a:ext cx="11344940" cy="0"/>
          </a:xfrm>
          <a:prstGeom prst="line">
            <a:avLst/>
          </a:prstGeom>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99650F65-5A18-F020-45D5-5C289CAA8AB7}"/>
              </a:ext>
            </a:extLst>
          </p:cNvPr>
          <p:cNvSpPr txBox="1"/>
          <p:nvPr/>
        </p:nvSpPr>
        <p:spPr>
          <a:xfrm>
            <a:off x="9332119" y="6446136"/>
            <a:ext cx="2696326" cy="338554"/>
          </a:xfrm>
          <a:prstGeom prst="rect">
            <a:avLst/>
          </a:prstGeom>
          <a:noFill/>
        </p:spPr>
        <p:txBody>
          <a:bodyPr wrap="square" rtlCol="0">
            <a:spAutoFit/>
          </a:bodyPr>
          <a:lstStyle/>
          <a:p>
            <a:pPr algn="ctr"/>
            <a:r>
              <a:rPr lang="en-US" sz="1600" i="1" dirty="0">
                <a:latin typeface="Calibri" panose="020F0502020204030204" pitchFamily="34" charset="0"/>
                <a:cs typeface="Calibri" panose="020F0502020204030204" pitchFamily="34" charset="0"/>
              </a:rPr>
              <a:t>Research Informatics</a:t>
            </a:r>
          </a:p>
        </p:txBody>
      </p:sp>
      <p:sp>
        <p:nvSpPr>
          <p:cNvPr id="35" name="TextBox 34">
            <a:extLst>
              <a:ext uri="{FF2B5EF4-FFF2-40B4-BE49-F238E27FC236}">
                <a16:creationId xmlns:a16="http://schemas.microsoft.com/office/drawing/2014/main" id="{58D13273-EA39-2DD5-BF4C-3163E0A85239}"/>
              </a:ext>
            </a:extLst>
          </p:cNvPr>
          <p:cNvSpPr txBox="1"/>
          <p:nvPr/>
        </p:nvSpPr>
        <p:spPr>
          <a:xfrm>
            <a:off x="0" y="6454957"/>
            <a:ext cx="4358493" cy="338554"/>
          </a:xfrm>
          <a:prstGeom prst="rect">
            <a:avLst/>
          </a:prstGeom>
          <a:noFill/>
        </p:spPr>
        <p:txBody>
          <a:bodyPr wrap="square" rtlCol="0">
            <a:spAutoFit/>
          </a:bodyPr>
          <a:lstStyle/>
          <a:p>
            <a:pPr algn="ctr"/>
            <a:r>
              <a:rPr lang="en-US" sz="1600" i="1" dirty="0">
                <a:latin typeface="Calibri" panose="020F0502020204030204" pitchFamily="34" charset="0"/>
                <a:cs typeface="Calibri" panose="020F0502020204030204" pitchFamily="34" charset="0"/>
              </a:rPr>
              <a:t>Dartmouth Health ORO - SYNERGY</a:t>
            </a:r>
          </a:p>
        </p:txBody>
      </p:sp>
      <p:sp>
        <p:nvSpPr>
          <p:cNvPr id="4" name="TextBox 3">
            <a:extLst>
              <a:ext uri="{FF2B5EF4-FFF2-40B4-BE49-F238E27FC236}">
                <a16:creationId xmlns:a16="http://schemas.microsoft.com/office/drawing/2014/main" id="{765FAD40-EAC7-5D6E-9E3F-73B9493A935D}"/>
              </a:ext>
            </a:extLst>
          </p:cNvPr>
          <p:cNvSpPr txBox="1"/>
          <p:nvPr/>
        </p:nvSpPr>
        <p:spPr>
          <a:xfrm>
            <a:off x="1306592" y="266269"/>
            <a:ext cx="9646156" cy="584775"/>
          </a:xfrm>
          <a:prstGeom prst="rect">
            <a:avLst/>
          </a:prstGeom>
          <a:noFill/>
        </p:spPr>
        <p:txBody>
          <a:bodyPr wrap="square">
            <a:spAutoFit/>
          </a:bodyPr>
          <a:lstStyle/>
          <a:p>
            <a:pPr algn="ctr"/>
            <a:r>
              <a:rPr lang="en-US" sz="3200" dirty="0">
                <a:latin typeface="Aptos" panose="020B0004020202020204" pitchFamily="34" charset="0"/>
                <a:cs typeface="Cavolini" panose="03000502040302020204" pitchFamily="66" charset="0"/>
              </a:rPr>
              <a:t>Data Element selection and definition: critical step</a:t>
            </a:r>
            <a:endParaRPr lang="en-US" sz="3200" dirty="0">
              <a:latin typeface="Aptos" panose="020B0004020202020204" pitchFamily="34" charset="0"/>
            </a:endParaRPr>
          </a:p>
        </p:txBody>
      </p:sp>
      <p:sp>
        <p:nvSpPr>
          <p:cNvPr id="2" name="Rectangle 5">
            <a:extLst>
              <a:ext uri="{FF2B5EF4-FFF2-40B4-BE49-F238E27FC236}">
                <a16:creationId xmlns:a16="http://schemas.microsoft.com/office/drawing/2014/main" id="{AC42F294-1A6A-75D9-FD13-3A107277EA31}"/>
              </a:ext>
            </a:extLst>
          </p:cNvPr>
          <p:cNvSpPr txBox="1">
            <a:spLocks noChangeArrowheads="1"/>
          </p:cNvSpPr>
          <p:nvPr/>
        </p:nvSpPr>
        <p:spPr bwMode="auto">
          <a:xfrm>
            <a:off x="154457" y="792523"/>
            <a:ext cx="3901293"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90000"/>
              </a:lnSpc>
              <a:spcBef>
                <a:spcPct val="20000"/>
              </a:spcBef>
              <a:spcAft>
                <a:spcPct val="0"/>
              </a:spcAft>
              <a:buClrTx/>
              <a:buSzTx/>
              <a:buFontTx/>
              <a:buChar char="•"/>
              <a:tabLst/>
              <a:defRPr/>
            </a:pPr>
            <a:r>
              <a:rPr kumimoji="0" lang="en-US" sz="2000" b="0" i="0" u="none" strike="noStrike" kern="0" cap="none" spc="0" normalizeH="0" baseline="0" noProof="0" dirty="0">
                <a:ln>
                  <a:noFill/>
                </a:ln>
                <a:solidFill>
                  <a:srgbClr val="FF0000"/>
                </a:solidFill>
                <a:effectLst/>
                <a:uLnTx/>
                <a:uFillTx/>
                <a:latin typeface="Cambria" panose="02040503050406030204" pitchFamily="18" charset="0"/>
                <a:ea typeface="ＭＳ Ｐゴシック" charset="-128"/>
                <a:cs typeface="Times"/>
              </a:rPr>
              <a:t>Create a Data Dictionary</a:t>
            </a:r>
          </a:p>
          <a:p>
            <a:pPr marL="342900" marR="0" lvl="0" indent="-342900" algn="l" defTabSz="914400" rtl="0" eaLnBrk="1" fontAlgn="base" latinLnBrk="0" hangingPunct="1">
              <a:lnSpc>
                <a:spcPct val="90000"/>
              </a:lnSpc>
              <a:spcBef>
                <a:spcPct val="20000"/>
              </a:spcBef>
              <a:spcAft>
                <a:spcPct val="0"/>
              </a:spcAft>
              <a:buClrTx/>
              <a:buSzTx/>
              <a:buFontTx/>
              <a:buChar char="•"/>
              <a:tabLst/>
              <a:defRPr/>
            </a:pPr>
            <a:r>
              <a:rPr kumimoji="0" lang="en-US" sz="2000" b="0" i="0" u="none" strike="noStrike" kern="0" cap="none" spc="0" normalizeH="0" baseline="0" noProof="0" dirty="0">
                <a:ln>
                  <a:noFill/>
                </a:ln>
                <a:solidFill>
                  <a:schemeClr val="tx1"/>
                </a:solidFill>
                <a:effectLst/>
                <a:uLnTx/>
                <a:uFillTx/>
                <a:latin typeface="Cambria" panose="02040503050406030204" pitchFamily="18" charset="0"/>
                <a:ea typeface="ＭＳ Ｐゴシック" charset="-128"/>
                <a:cs typeface="Times"/>
              </a:rPr>
              <a:t>Data element name, definition, format, standard vocabulary (permissible value list), reference to standard</a:t>
            </a:r>
          </a:p>
          <a:p>
            <a:pPr marL="342900" marR="0" lvl="0" indent="-342900" algn="l" defTabSz="914400" rtl="0" eaLnBrk="1" fontAlgn="base" latinLnBrk="0" hangingPunct="1">
              <a:lnSpc>
                <a:spcPct val="90000"/>
              </a:lnSpc>
              <a:spcBef>
                <a:spcPct val="20000"/>
              </a:spcBef>
              <a:spcAft>
                <a:spcPct val="0"/>
              </a:spcAft>
              <a:buClrTx/>
              <a:buSzTx/>
              <a:buFontTx/>
              <a:buChar char="•"/>
              <a:tabLst/>
              <a:defRPr/>
            </a:pPr>
            <a:r>
              <a:rPr kumimoji="0" lang="en-US" sz="2000" b="0" i="0" u="none" strike="noStrike" kern="0" cap="none" spc="0" normalizeH="0" baseline="0" noProof="0" dirty="0">
                <a:ln>
                  <a:noFill/>
                </a:ln>
                <a:solidFill>
                  <a:schemeClr val="tx1"/>
                </a:solidFill>
                <a:effectLst/>
                <a:uLnTx/>
                <a:uFillTx/>
                <a:latin typeface="Cambria" panose="02040503050406030204" pitchFamily="18" charset="0"/>
                <a:ea typeface="ＭＳ Ｐゴシック" charset="-128"/>
                <a:cs typeface="Times"/>
              </a:rPr>
              <a:t>Consider industry/ national standards for consistency across projects, efficiency in data engineering and software deployment, data defined using ISO </a:t>
            </a:r>
            <a:r>
              <a:rPr lang="en-US" sz="2000" kern="0" dirty="0">
                <a:latin typeface="Cambria" panose="02040503050406030204" pitchFamily="18" charset="0"/>
                <a:ea typeface="ＭＳ Ｐゴシック" charset="-128"/>
                <a:cs typeface="Times"/>
              </a:rPr>
              <a:t>(International Organization for Standardization) </a:t>
            </a:r>
            <a:r>
              <a:rPr kumimoji="0" lang="en-US" sz="2000" b="0" i="0" u="none" strike="noStrike" kern="0" cap="none" spc="0" normalizeH="0" baseline="0" noProof="0" dirty="0">
                <a:ln>
                  <a:noFill/>
                </a:ln>
                <a:solidFill>
                  <a:schemeClr val="tx1"/>
                </a:solidFill>
                <a:effectLst/>
                <a:uLnTx/>
                <a:uFillTx/>
                <a:latin typeface="Cambria" panose="02040503050406030204" pitchFamily="18" charset="0"/>
                <a:ea typeface="ＭＳ Ｐゴシック" charset="-128"/>
                <a:cs typeface="Times"/>
              </a:rPr>
              <a:t>standards</a:t>
            </a:r>
          </a:p>
          <a:p>
            <a:pPr marL="342900" marR="0" lvl="0" indent="-342900" algn="l" defTabSz="914400" rtl="0" eaLnBrk="1" fontAlgn="base" latinLnBrk="0" hangingPunct="1">
              <a:lnSpc>
                <a:spcPct val="90000"/>
              </a:lnSpc>
              <a:spcBef>
                <a:spcPct val="20000"/>
              </a:spcBef>
              <a:spcAft>
                <a:spcPct val="0"/>
              </a:spcAft>
              <a:buClrTx/>
              <a:buSzTx/>
              <a:buFontTx/>
              <a:buChar char="•"/>
              <a:tabLst/>
              <a:defRPr/>
            </a:pPr>
            <a:r>
              <a:rPr lang="en-US" sz="2000" kern="0" dirty="0">
                <a:latin typeface="Cambria" panose="02040503050406030204" pitchFamily="18" charset="0"/>
                <a:ea typeface="ＭＳ Ｐゴシック" charset="-128"/>
                <a:cs typeface="Times"/>
              </a:rPr>
              <a:t>Facilitates FAIR data (Findable, Accessible, Interoperable, Reusable)</a:t>
            </a:r>
            <a:endParaRPr kumimoji="0" lang="en-US" sz="2000" b="0" i="0" u="none" strike="noStrike" kern="0" cap="none" spc="0" normalizeH="0" noProof="0" dirty="0">
              <a:ln>
                <a:noFill/>
              </a:ln>
              <a:solidFill>
                <a:schemeClr val="tx1"/>
              </a:solidFill>
              <a:effectLst/>
              <a:uLnTx/>
              <a:uFillTx/>
              <a:latin typeface="Cambria" panose="02040503050406030204" pitchFamily="18" charset="0"/>
              <a:ea typeface="ＭＳ Ｐゴシック" charset="-128"/>
              <a:cs typeface="Times"/>
            </a:endParaRPr>
          </a:p>
          <a:p>
            <a:pPr marR="0" lvl="0" algn="l" defTabSz="914400" rtl="0" eaLnBrk="1" fontAlgn="base" latinLnBrk="0" hangingPunct="1">
              <a:lnSpc>
                <a:spcPct val="90000"/>
              </a:lnSpc>
              <a:spcBef>
                <a:spcPct val="20000"/>
              </a:spcBef>
              <a:spcAft>
                <a:spcPct val="0"/>
              </a:spcAft>
              <a:buClrTx/>
              <a:buSzTx/>
              <a:tabLst/>
              <a:defRPr/>
            </a:pPr>
            <a:endParaRPr kumimoji="0" lang="en-US" sz="2000" b="0" i="0" u="none" strike="noStrike" kern="0" cap="none" spc="0" normalizeH="0" baseline="0" noProof="0" dirty="0">
              <a:ln>
                <a:noFill/>
              </a:ln>
              <a:solidFill>
                <a:schemeClr val="tx1"/>
              </a:solidFill>
              <a:effectLst/>
              <a:uLnTx/>
              <a:uFillTx/>
              <a:latin typeface="Cambria" panose="02040503050406030204" pitchFamily="18" charset="0"/>
              <a:ea typeface="ＭＳ Ｐゴシック" charset="-128"/>
              <a:cs typeface="Times"/>
            </a:endParaRPr>
          </a:p>
        </p:txBody>
      </p:sp>
      <p:pic>
        <p:nvPicPr>
          <p:cNvPr id="5" name="Picture 4" descr="A screenshot of a computer&#10;&#10;AI-generated content may be incorrect.">
            <a:extLst>
              <a:ext uri="{FF2B5EF4-FFF2-40B4-BE49-F238E27FC236}">
                <a16:creationId xmlns:a16="http://schemas.microsoft.com/office/drawing/2014/main" id="{7F8351F8-DBC3-24DB-9EAD-5B09232CD87E}"/>
              </a:ext>
            </a:extLst>
          </p:cNvPr>
          <p:cNvPicPr>
            <a:picLocks noChangeAspect="1"/>
          </p:cNvPicPr>
          <p:nvPr/>
        </p:nvPicPr>
        <p:blipFill>
          <a:blip r:embed="rId2"/>
          <a:stretch>
            <a:fillRect/>
          </a:stretch>
        </p:blipFill>
        <p:spPr>
          <a:xfrm>
            <a:off x="3991261" y="909915"/>
            <a:ext cx="8149676" cy="3344818"/>
          </a:xfrm>
          <a:prstGeom prst="rect">
            <a:avLst/>
          </a:prstGeom>
          <a:ln>
            <a:solidFill>
              <a:schemeClr val="tx1"/>
            </a:solidFill>
          </a:ln>
        </p:spPr>
      </p:pic>
      <p:cxnSp>
        <p:nvCxnSpPr>
          <p:cNvPr id="6" name="Straight Arrow Connector 5">
            <a:extLst>
              <a:ext uri="{FF2B5EF4-FFF2-40B4-BE49-F238E27FC236}">
                <a16:creationId xmlns:a16="http://schemas.microsoft.com/office/drawing/2014/main" id="{A43A6B9E-0462-DD04-95A4-9AD8DB0D5DCE}"/>
              </a:ext>
            </a:extLst>
          </p:cNvPr>
          <p:cNvCxnSpPr/>
          <p:nvPr/>
        </p:nvCxnSpPr>
        <p:spPr>
          <a:xfrm flipV="1">
            <a:off x="10688595" y="3945804"/>
            <a:ext cx="976183" cy="118624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7" name="Picture 6" descr="A screenshot of a computer&#10;&#10;AI-generated content may be incorrect.">
            <a:extLst>
              <a:ext uri="{FF2B5EF4-FFF2-40B4-BE49-F238E27FC236}">
                <a16:creationId xmlns:a16="http://schemas.microsoft.com/office/drawing/2014/main" id="{8158B29B-E480-A187-06C4-70225C726E9B}"/>
              </a:ext>
            </a:extLst>
          </p:cNvPr>
          <p:cNvPicPr>
            <a:picLocks noChangeAspect="1"/>
          </p:cNvPicPr>
          <p:nvPr/>
        </p:nvPicPr>
        <p:blipFill>
          <a:blip r:embed="rId3"/>
          <a:stretch>
            <a:fillRect/>
          </a:stretch>
        </p:blipFill>
        <p:spPr>
          <a:xfrm>
            <a:off x="5508250" y="4385572"/>
            <a:ext cx="5115697" cy="1828219"/>
          </a:xfrm>
          <a:prstGeom prst="rect">
            <a:avLst/>
          </a:prstGeom>
          <a:ln>
            <a:solidFill>
              <a:schemeClr val="tx1"/>
            </a:solidFill>
          </a:ln>
        </p:spPr>
      </p:pic>
      <p:sp>
        <p:nvSpPr>
          <p:cNvPr id="8" name="TextBox 7">
            <a:extLst>
              <a:ext uri="{FF2B5EF4-FFF2-40B4-BE49-F238E27FC236}">
                <a16:creationId xmlns:a16="http://schemas.microsoft.com/office/drawing/2014/main" id="{9C85BDB5-97AF-5552-9EBF-33B9B4D8187C}"/>
              </a:ext>
            </a:extLst>
          </p:cNvPr>
          <p:cNvSpPr txBox="1"/>
          <p:nvPr/>
        </p:nvSpPr>
        <p:spPr>
          <a:xfrm>
            <a:off x="2025342" y="5589033"/>
            <a:ext cx="3482908" cy="584775"/>
          </a:xfrm>
          <a:prstGeom prst="rect">
            <a:avLst/>
          </a:prstGeom>
          <a:noFill/>
        </p:spPr>
        <p:txBody>
          <a:bodyPr wrap="square">
            <a:spAutoFit/>
          </a:bodyPr>
          <a:lstStyle/>
          <a:p>
            <a:pPr algn="r"/>
            <a:r>
              <a:rPr lang="en-US" sz="1600" kern="0" dirty="0">
                <a:latin typeface="Cambria" panose="02040503050406030204" pitchFamily="18" charset="0"/>
                <a:ea typeface="ＭＳ Ｐゴシック" charset="-128"/>
              </a:rPr>
              <a:t>Example: Cancer Data Standards Registry and Repository (caDSR)</a:t>
            </a:r>
            <a:endParaRPr lang="en-US" sz="1600" dirty="0"/>
          </a:p>
        </p:txBody>
      </p:sp>
    </p:spTree>
    <p:extLst>
      <p:ext uri="{BB962C8B-B14F-4D97-AF65-F5344CB8AC3E}">
        <p14:creationId xmlns:p14="http://schemas.microsoft.com/office/powerpoint/2010/main" val="10504856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DAEE1-B1BE-93EC-C97F-C614E40A4254}"/>
            </a:ext>
          </a:extLst>
        </p:cNvPr>
        <p:cNvGrpSpPr/>
        <p:nvPr/>
      </p:nvGrpSpPr>
      <p:grpSpPr>
        <a:xfrm>
          <a:off x="0" y="0"/>
          <a:ext cx="0" cy="0"/>
          <a:chOff x="0" y="0"/>
          <a:chExt cx="0" cy="0"/>
        </a:xfrm>
      </p:grpSpPr>
      <p:cxnSp>
        <p:nvCxnSpPr>
          <p:cNvPr id="33" name="Straight Connector 32">
            <a:extLst>
              <a:ext uri="{FF2B5EF4-FFF2-40B4-BE49-F238E27FC236}">
                <a16:creationId xmlns:a16="http://schemas.microsoft.com/office/drawing/2014/main" id="{CA0DDBA1-080F-B8CC-80B3-C88041E7DC74}"/>
              </a:ext>
            </a:extLst>
          </p:cNvPr>
          <p:cNvCxnSpPr/>
          <p:nvPr/>
        </p:nvCxnSpPr>
        <p:spPr>
          <a:xfrm>
            <a:off x="457200" y="6443328"/>
            <a:ext cx="11344940" cy="0"/>
          </a:xfrm>
          <a:prstGeom prst="line">
            <a:avLst/>
          </a:prstGeom>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99650F65-5A18-F020-45D5-5C289CAA8AB7}"/>
              </a:ext>
            </a:extLst>
          </p:cNvPr>
          <p:cNvSpPr txBox="1"/>
          <p:nvPr/>
        </p:nvSpPr>
        <p:spPr>
          <a:xfrm>
            <a:off x="9332119" y="6446136"/>
            <a:ext cx="2696326" cy="338554"/>
          </a:xfrm>
          <a:prstGeom prst="rect">
            <a:avLst/>
          </a:prstGeom>
          <a:noFill/>
        </p:spPr>
        <p:txBody>
          <a:bodyPr wrap="square" rtlCol="0">
            <a:spAutoFit/>
          </a:bodyPr>
          <a:lstStyle/>
          <a:p>
            <a:pPr algn="ctr"/>
            <a:r>
              <a:rPr lang="en-US" sz="1600" i="1" dirty="0">
                <a:latin typeface="Calibri" panose="020F0502020204030204" pitchFamily="34" charset="0"/>
                <a:cs typeface="Calibri" panose="020F0502020204030204" pitchFamily="34" charset="0"/>
              </a:rPr>
              <a:t>Research Informatics</a:t>
            </a:r>
          </a:p>
        </p:txBody>
      </p:sp>
      <p:sp>
        <p:nvSpPr>
          <p:cNvPr id="35" name="TextBox 34">
            <a:extLst>
              <a:ext uri="{FF2B5EF4-FFF2-40B4-BE49-F238E27FC236}">
                <a16:creationId xmlns:a16="http://schemas.microsoft.com/office/drawing/2014/main" id="{58D13273-EA39-2DD5-BF4C-3163E0A85239}"/>
              </a:ext>
            </a:extLst>
          </p:cNvPr>
          <p:cNvSpPr txBox="1"/>
          <p:nvPr/>
        </p:nvSpPr>
        <p:spPr>
          <a:xfrm>
            <a:off x="0" y="6454957"/>
            <a:ext cx="4358493" cy="338554"/>
          </a:xfrm>
          <a:prstGeom prst="rect">
            <a:avLst/>
          </a:prstGeom>
          <a:noFill/>
        </p:spPr>
        <p:txBody>
          <a:bodyPr wrap="square" rtlCol="0">
            <a:spAutoFit/>
          </a:bodyPr>
          <a:lstStyle/>
          <a:p>
            <a:pPr algn="ctr"/>
            <a:r>
              <a:rPr lang="en-US" sz="1600" i="1" dirty="0">
                <a:latin typeface="Calibri" panose="020F0502020204030204" pitchFamily="34" charset="0"/>
                <a:cs typeface="Calibri" panose="020F0502020204030204" pitchFamily="34" charset="0"/>
              </a:rPr>
              <a:t>Dartmouth Health ORO - SYNERGY</a:t>
            </a:r>
          </a:p>
        </p:txBody>
      </p:sp>
      <p:sp>
        <p:nvSpPr>
          <p:cNvPr id="4" name="TextBox 3">
            <a:extLst>
              <a:ext uri="{FF2B5EF4-FFF2-40B4-BE49-F238E27FC236}">
                <a16:creationId xmlns:a16="http://schemas.microsoft.com/office/drawing/2014/main" id="{765FAD40-EAC7-5D6E-9E3F-73B9493A935D}"/>
              </a:ext>
            </a:extLst>
          </p:cNvPr>
          <p:cNvSpPr txBox="1"/>
          <p:nvPr/>
        </p:nvSpPr>
        <p:spPr>
          <a:xfrm>
            <a:off x="1306592" y="43869"/>
            <a:ext cx="9646156" cy="584775"/>
          </a:xfrm>
          <a:prstGeom prst="rect">
            <a:avLst/>
          </a:prstGeom>
          <a:noFill/>
        </p:spPr>
        <p:txBody>
          <a:bodyPr wrap="square">
            <a:spAutoFit/>
          </a:bodyPr>
          <a:lstStyle/>
          <a:p>
            <a:pPr algn="ctr"/>
            <a:r>
              <a:rPr lang="en-US" sz="3200" dirty="0">
                <a:latin typeface="Aptos" panose="020B0004020202020204" pitchFamily="34" charset="0"/>
                <a:cs typeface="Cavolini" panose="03000502040302020204" pitchFamily="66" charset="0"/>
              </a:rPr>
              <a:t>Metadata Standards</a:t>
            </a:r>
            <a:endParaRPr lang="en-US" sz="3200" dirty="0">
              <a:latin typeface="Aptos" panose="020B0004020202020204" pitchFamily="34" charset="0"/>
            </a:endParaRPr>
          </a:p>
        </p:txBody>
      </p:sp>
      <p:sp>
        <p:nvSpPr>
          <p:cNvPr id="3" name="Rectangle 5">
            <a:extLst>
              <a:ext uri="{FF2B5EF4-FFF2-40B4-BE49-F238E27FC236}">
                <a16:creationId xmlns:a16="http://schemas.microsoft.com/office/drawing/2014/main" id="{EE19338A-6AEE-79DB-976A-6AF257AEF578}"/>
              </a:ext>
            </a:extLst>
          </p:cNvPr>
          <p:cNvSpPr txBox="1">
            <a:spLocks noChangeArrowheads="1"/>
          </p:cNvSpPr>
          <p:nvPr/>
        </p:nvSpPr>
        <p:spPr bwMode="auto">
          <a:xfrm>
            <a:off x="154458" y="787874"/>
            <a:ext cx="2024787" cy="482711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90000"/>
              </a:lnSpc>
              <a:spcBef>
                <a:spcPct val="20000"/>
              </a:spcBef>
              <a:spcAft>
                <a:spcPct val="0"/>
              </a:spcAft>
              <a:buClrTx/>
              <a:buSzTx/>
              <a:buFontTx/>
              <a:buChar char="•"/>
              <a:tabLst/>
              <a:defRPr/>
            </a:pPr>
            <a:r>
              <a:rPr lang="en-US" sz="2000" kern="0" dirty="0">
                <a:latin typeface="Cambria" panose="02040503050406030204" pitchFamily="18" charset="0"/>
                <a:ea typeface="ＭＳ Ｐゴシック" charset="-128"/>
                <a:cs typeface="Times"/>
              </a:rPr>
              <a:t>Instrument generated biomedical data and biospecimens</a:t>
            </a:r>
          </a:p>
          <a:p>
            <a:pPr marL="342900" marR="0" lvl="0" indent="-342900" algn="l" defTabSz="914400" rtl="0" eaLnBrk="1" fontAlgn="base" latinLnBrk="0" hangingPunct="1">
              <a:lnSpc>
                <a:spcPct val="90000"/>
              </a:lnSpc>
              <a:spcBef>
                <a:spcPct val="20000"/>
              </a:spcBef>
              <a:spcAft>
                <a:spcPct val="0"/>
              </a:spcAft>
              <a:buClrTx/>
              <a:buSzTx/>
              <a:buFontTx/>
              <a:buChar char="•"/>
              <a:tabLst/>
              <a:defRPr/>
            </a:pPr>
            <a:r>
              <a:rPr kumimoji="0" lang="en-US" sz="2000" b="0" i="0" u="none" strike="noStrike" kern="0" cap="none" spc="0" normalizeH="0" baseline="0" noProof="0" dirty="0">
                <a:ln>
                  <a:noFill/>
                </a:ln>
                <a:solidFill>
                  <a:schemeClr val="tx1"/>
                </a:solidFill>
                <a:effectLst/>
                <a:uLnTx/>
                <a:uFillTx/>
                <a:latin typeface="Cambria" panose="02040503050406030204" pitchFamily="18" charset="0"/>
                <a:ea typeface="ＭＳ Ｐゴシック" charset="-128"/>
                <a:cs typeface="Times"/>
              </a:rPr>
              <a:t>Wide variety of available standards (MIAME, DICOM, FHIR, etc.)</a:t>
            </a:r>
          </a:p>
          <a:p>
            <a:pPr marL="342900" marR="0" lvl="0" indent="-342900" algn="l" defTabSz="914400" rtl="0" eaLnBrk="1" fontAlgn="base" latinLnBrk="0" hangingPunct="1">
              <a:lnSpc>
                <a:spcPct val="90000"/>
              </a:lnSpc>
              <a:spcBef>
                <a:spcPct val="20000"/>
              </a:spcBef>
              <a:spcAft>
                <a:spcPct val="0"/>
              </a:spcAft>
              <a:buClrTx/>
              <a:buSzTx/>
              <a:buFontTx/>
              <a:buChar char="•"/>
              <a:tabLst/>
              <a:defRPr/>
            </a:pPr>
            <a:r>
              <a:rPr lang="en-US" sz="2000" kern="0" dirty="0">
                <a:latin typeface="Cambria" panose="02040503050406030204" pitchFamily="18" charset="0"/>
                <a:ea typeface="ＭＳ Ｐゴシック" charset="-128"/>
                <a:cs typeface="Times"/>
              </a:rPr>
              <a:t>Standards evolving with evolving technology</a:t>
            </a:r>
            <a:endParaRPr kumimoji="0" lang="en-US" sz="2000" b="0" i="0" u="none" strike="noStrike" kern="0" cap="none" spc="0" normalizeH="0" baseline="0" noProof="0" dirty="0">
              <a:ln>
                <a:noFill/>
              </a:ln>
              <a:solidFill>
                <a:schemeClr val="tx1"/>
              </a:solidFill>
              <a:effectLst/>
              <a:uLnTx/>
              <a:uFillTx/>
              <a:latin typeface="Cambria" panose="02040503050406030204" pitchFamily="18" charset="0"/>
              <a:ea typeface="ＭＳ Ｐゴシック" charset="-128"/>
              <a:cs typeface="Times"/>
            </a:endParaRPr>
          </a:p>
        </p:txBody>
      </p:sp>
      <p:pic>
        <p:nvPicPr>
          <p:cNvPr id="9" name="Picture 8" descr="A screenshot of a document&#10;&#10;AI-generated content may be incorrect.">
            <a:extLst>
              <a:ext uri="{FF2B5EF4-FFF2-40B4-BE49-F238E27FC236}">
                <a16:creationId xmlns:a16="http://schemas.microsoft.com/office/drawing/2014/main" id="{7470E935-0BDA-A0E1-FA83-39D28FB6ED32}"/>
              </a:ext>
            </a:extLst>
          </p:cNvPr>
          <p:cNvPicPr>
            <a:picLocks noChangeAspect="1"/>
          </p:cNvPicPr>
          <p:nvPr/>
        </p:nvPicPr>
        <p:blipFill>
          <a:blip r:embed="rId2"/>
          <a:stretch>
            <a:fillRect/>
          </a:stretch>
        </p:blipFill>
        <p:spPr>
          <a:xfrm>
            <a:off x="2179245" y="702891"/>
            <a:ext cx="9793717" cy="5675216"/>
          </a:xfrm>
          <a:prstGeom prst="rect">
            <a:avLst/>
          </a:prstGeom>
          <a:ln>
            <a:solidFill>
              <a:schemeClr val="tx1"/>
            </a:solidFill>
          </a:ln>
        </p:spPr>
      </p:pic>
    </p:spTree>
    <p:extLst>
      <p:ext uri="{BB962C8B-B14F-4D97-AF65-F5344CB8AC3E}">
        <p14:creationId xmlns:p14="http://schemas.microsoft.com/office/powerpoint/2010/main" val="8730291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DAEE1-B1BE-93EC-C97F-C614E40A4254}"/>
            </a:ext>
          </a:extLst>
        </p:cNvPr>
        <p:cNvGrpSpPr/>
        <p:nvPr/>
      </p:nvGrpSpPr>
      <p:grpSpPr>
        <a:xfrm>
          <a:off x="0" y="0"/>
          <a:ext cx="0" cy="0"/>
          <a:chOff x="0" y="0"/>
          <a:chExt cx="0" cy="0"/>
        </a:xfrm>
      </p:grpSpPr>
      <p:cxnSp>
        <p:nvCxnSpPr>
          <p:cNvPr id="33" name="Straight Connector 32">
            <a:extLst>
              <a:ext uri="{FF2B5EF4-FFF2-40B4-BE49-F238E27FC236}">
                <a16:creationId xmlns:a16="http://schemas.microsoft.com/office/drawing/2014/main" id="{CA0DDBA1-080F-B8CC-80B3-C88041E7DC74}"/>
              </a:ext>
            </a:extLst>
          </p:cNvPr>
          <p:cNvCxnSpPr/>
          <p:nvPr/>
        </p:nvCxnSpPr>
        <p:spPr>
          <a:xfrm>
            <a:off x="457200" y="6443328"/>
            <a:ext cx="11344940" cy="0"/>
          </a:xfrm>
          <a:prstGeom prst="line">
            <a:avLst/>
          </a:prstGeom>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99650F65-5A18-F020-45D5-5C289CAA8AB7}"/>
              </a:ext>
            </a:extLst>
          </p:cNvPr>
          <p:cNvSpPr txBox="1"/>
          <p:nvPr/>
        </p:nvSpPr>
        <p:spPr>
          <a:xfrm>
            <a:off x="9332119" y="6446136"/>
            <a:ext cx="2696326" cy="338554"/>
          </a:xfrm>
          <a:prstGeom prst="rect">
            <a:avLst/>
          </a:prstGeom>
          <a:noFill/>
        </p:spPr>
        <p:txBody>
          <a:bodyPr wrap="square" rtlCol="0">
            <a:spAutoFit/>
          </a:bodyPr>
          <a:lstStyle/>
          <a:p>
            <a:pPr algn="ctr"/>
            <a:r>
              <a:rPr lang="en-US" sz="1600" i="1" dirty="0">
                <a:latin typeface="Calibri" panose="020F0502020204030204" pitchFamily="34" charset="0"/>
                <a:cs typeface="Calibri" panose="020F0502020204030204" pitchFamily="34" charset="0"/>
              </a:rPr>
              <a:t>Research Informatics</a:t>
            </a:r>
          </a:p>
        </p:txBody>
      </p:sp>
      <p:sp>
        <p:nvSpPr>
          <p:cNvPr id="35" name="TextBox 34">
            <a:extLst>
              <a:ext uri="{FF2B5EF4-FFF2-40B4-BE49-F238E27FC236}">
                <a16:creationId xmlns:a16="http://schemas.microsoft.com/office/drawing/2014/main" id="{58D13273-EA39-2DD5-BF4C-3163E0A85239}"/>
              </a:ext>
            </a:extLst>
          </p:cNvPr>
          <p:cNvSpPr txBox="1"/>
          <p:nvPr/>
        </p:nvSpPr>
        <p:spPr>
          <a:xfrm>
            <a:off x="0" y="6454957"/>
            <a:ext cx="4358493" cy="338554"/>
          </a:xfrm>
          <a:prstGeom prst="rect">
            <a:avLst/>
          </a:prstGeom>
          <a:noFill/>
        </p:spPr>
        <p:txBody>
          <a:bodyPr wrap="square" rtlCol="0">
            <a:spAutoFit/>
          </a:bodyPr>
          <a:lstStyle/>
          <a:p>
            <a:pPr algn="ctr"/>
            <a:r>
              <a:rPr lang="en-US" sz="1600" i="1" dirty="0">
                <a:latin typeface="Calibri" panose="020F0502020204030204" pitchFamily="34" charset="0"/>
                <a:cs typeface="Calibri" panose="020F0502020204030204" pitchFamily="34" charset="0"/>
              </a:rPr>
              <a:t>Dartmouth Health ORO - SYNERGY</a:t>
            </a:r>
          </a:p>
        </p:txBody>
      </p:sp>
      <p:sp>
        <p:nvSpPr>
          <p:cNvPr id="4" name="TextBox 3">
            <a:extLst>
              <a:ext uri="{FF2B5EF4-FFF2-40B4-BE49-F238E27FC236}">
                <a16:creationId xmlns:a16="http://schemas.microsoft.com/office/drawing/2014/main" id="{765FAD40-EAC7-5D6E-9E3F-73B9493A935D}"/>
              </a:ext>
            </a:extLst>
          </p:cNvPr>
          <p:cNvSpPr txBox="1"/>
          <p:nvPr/>
        </p:nvSpPr>
        <p:spPr>
          <a:xfrm>
            <a:off x="1306592" y="266269"/>
            <a:ext cx="9646156" cy="584775"/>
          </a:xfrm>
          <a:prstGeom prst="rect">
            <a:avLst/>
          </a:prstGeom>
          <a:noFill/>
        </p:spPr>
        <p:txBody>
          <a:bodyPr wrap="square">
            <a:spAutoFit/>
          </a:bodyPr>
          <a:lstStyle/>
          <a:p>
            <a:pPr algn="ctr"/>
            <a:r>
              <a:rPr lang="en-US" sz="3200" dirty="0">
                <a:latin typeface="Aptos" panose="020B0004020202020204" pitchFamily="34" charset="0"/>
                <a:cs typeface="Cavolini" panose="03000502040302020204" pitchFamily="66" charset="0"/>
              </a:rPr>
              <a:t>Data Request Form: Structure and Content</a:t>
            </a:r>
            <a:endParaRPr lang="en-US" sz="3200" dirty="0">
              <a:latin typeface="Aptos" panose="020B0004020202020204" pitchFamily="34" charset="0"/>
            </a:endParaRPr>
          </a:p>
        </p:txBody>
      </p:sp>
      <p:sp>
        <p:nvSpPr>
          <p:cNvPr id="3" name="TextBox 2">
            <a:extLst>
              <a:ext uri="{FF2B5EF4-FFF2-40B4-BE49-F238E27FC236}">
                <a16:creationId xmlns:a16="http://schemas.microsoft.com/office/drawing/2014/main" id="{1D5F440D-87CD-A68B-8035-5317573E71E4}"/>
              </a:ext>
            </a:extLst>
          </p:cNvPr>
          <p:cNvSpPr txBox="1"/>
          <p:nvPr/>
        </p:nvSpPr>
        <p:spPr>
          <a:xfrm>
            <a:off x="557947" y="895572"/>
            <a:ext cx="11076105" cy="707886"/>
          </a:xfrm>
          <a:prstGeom prst="rect">
            <a:avLst/>
          </a:prstGeom>
          <a:noFill/>
        </p:spPr>
        <p:txBody>
          <a:bodyPr wrap="square">
            <a:spAutoFit/>
          </a:bodyPr>
          <a:lstStyle/>
          <a:p>
            <a:pPr marL="0" marR="0">
              <a:buNone/>
            </a:pPr>
            <a:r>
              <a:rPr lang="en-US" sz="2000" dirty="0">
                <a:ea typeface="Times New Roman" panose="02020603050405020304" pitchFamily="18" charset="0"/>
              </a:rPr>
              <a:t>Always download the form for your project from synergy.dartmouth.edu to ensure you have the most current version of the Data Request Form.</a:t>
            </a:r>
            <a:endParaRPr lang="en-US" sz="2000" dirty="0">
              <a:effectLst/>
              <a:ea typeface="Times New Roman" panose="02020603050405020304" pitchFamily="18" charset="0"/>
            </a:endParaRPr>
          </a:p>
        </p:txBody>
      </p:sp>
      <p:pic>
        <p:nvPicPr>
          <p:cNvPr id="7" name="Picture 6" descr="A close-up of a research paper&#10;&#10;AI-generated content may be incorrect.">
            <a:extLst>
              <a:ext uri="{FF2B5EF4-FFF2-40B4-BE49-F238E27FC236}">
                <a16:creationId xmlns:a16="http://schemas.microsoft.com/office/drawing/2014/main" id="{6C4B6B1A-2072-8D7E-54AE-07334A9FCDEE}"/>
              </a:ext>
            </a:extLst>
          </p:cNvPr>
          <p:cNvPicPr>
            <a:picLocks noChangeAspect="1"/>
          </p:cNvPicPr>
          <p:nvPr/>
        </p:nvPicPr>
        <p:blipFill>
          <a:blip r:embed="rId2"/>
          <a:stretch>
            <a:fillRect/>
          </a:stretch>
        </p:blipFill>
        <p:spPr>
          <a:xfrm>
            <a:off x="855245" y="1794543"/>
            <a:ext cx="5274425" cy="4457700"/>
          </a:xfrm>
          <a:prstGeom prst="rect">
            <a:avLst/>
          </a:prstGeom>
          <a:ln>
            <a:solidFill>
              <a:schemeClr val="tx1"/>
            </a:solidFill>
          </a:ln>
        </p:spPr>
      </p:pic>
      <p:pic>
        <p:nvPicPr>
          <p:cNvPr id="9" name="Picture 8" descr="A screenshot of a computer&#10;&#10;AI-generated content may be incorrect.">
            <a:extLst>
              <a:ext uri="{FF2B5EF4-FFF2-40B4-BE49-F238E27FC236}">
                <a16:creationId xmlns:a16="http://schemas.microsoft.com/office/drawing/2014/main" id="{D59B0DE8-5B5B-0B92-9BCA-44F9E4ACA43C}"/>
              </a:ext>
            </a:extLst>
          </p:cNvPr>
          <p:cNvPicPr>
            <a:picLocks noChangeAspect="1"/>
          </p:cNvPicPr>
          <p:nvPr/>
        </p:nvPicPr>
        <p:blipFill>
          <a:blip r:embed="rId3"/>
          <a:stretch>
            <a:fillRect/>
          </a:stretch>
        </p:blipFill>
        <p:spPr>
          <a:xfrm>
            <a:off x="6469767" y="2558848"/>
            <a:ext cx="5164285" cy="2929089"/>
          </a:xfrm>
          <a:prstGeom prst="rect">
            <a:avLst/>
          </a:prstGeom>
          <a:ln>
            <a:solidFill>
              <a:schemeClr val="tx1"/>
            </a:solidFill>
          </a:ln>
        </p:spPr>
      </p:pic>
      <p:cxnSp>
        <p:nvCxnSpPr>
          <p:cNvPr id="11" name="Straight Arrow Connector 10">
            <a:extLst>
              <a:ext uri="{FF2B5EF4-FFF2-40B4-BE49-F238E27FC236}">
                <a16:creationId xmlns:a16="http://schemas.microsoft.com/office/drawing/2014/main" id="{30989A80-088C-802E-9F43-411FDF9C3FE0}"/>
              </a:ext>
            </a:extLst>
          </p:cNvPr>
          <p:cNvCxnSpPr/>
          <p:nvPr/>
        </p:nvCxnSpPr>
        <p:spPr>
          <a:xfrm>
            <a:off x="457200" y="5700713"/>
            <a:ext cx="398045" cy="0"/>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D880EB98-024E-D0FE-DD37-0E8224477013}"/>
              </a:ext>
            </a:extLst>
          </p:cNvPr>
          <p:cNvCxnSpPr/>
          <p:nvPr/>
        </p:nvCxnSpPr>
        <p:spPr>
          <a:xfrm>
            <a:off x="424597" y="3867151"/>
            <a:ext cx="398045" cy="0"/>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71D7118F-162B-184A-9543-9BC2F079DC3C}"/>
              </a:ext>
            </a:extLst>
          </p:cNvPr>
          <p:cNvSpPr txBox="1"/>
          <p:nvPr/>
        </p:nvSpPr>
        <p:spPr>
          <a:xfrm>
            <a:off x="6792886" y="1909308"/>
            <a:ext cx="4518045" cy="369332"/>
          </a:xfrm>
          <a:prstGeom prst="rect">
            <a:avLst/>
          </a:prstGeom>
          <a:noFill/>
        </p:spPr>
        <p:txBody>
          <a:bodyPr wrap="square">
            <a:spAutoFit/>
          </a:bodyPr>
          <a:lstStyle/>
          <a:p>
            <a:r>
              <a:rPr lang="en-US" dirty="0"/>
              <a:t>Options in </a:t>
            </a:r>
            <a:r>
              <a:rPr lang="en-US" dirty="0">
                <a:solidFill>
                  <a:srgbClr val="00B050"/>
                </a:solidFill>
              </a:rPr>
              <a:t>green</a:t>
            </a:r>
            <a:r>
              <a:rPr lang="en-US" dirty="0"/>
              <a:t> </a:t>
            </a:r>
            <a:r>
              <a:rPr lang="en-US" dirty="0">
                <a:solidFill>
                  <a:srgbClr val="00B050"/>
                </a:solidFill>
              </a:rPr>
              <a:t>text</a:t>
            </a:r>
            <a:r>
              <a:rPr lang="en-US" dirty="0"/>
              <a:t> facilitate data access.</a:t>
            </a:r>
          </a:p>
        </p:txBody>
      </p:sp>
    </p:spTree>
    <p:extLst>
      <p:ext uri="{BB962C8B-B14F-4D97-AF65-F5344CB8AC3E}">
        <p14:creationId xmlns:p14="http://schemas.microsoft.com/office/powerpoint/2010/main" val="28491683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DAEE1-B1BE-93EC-C97F-C614E40A4254}"/>
            </a:ext>
          </a:extLst>
        </p:cNvPr>
        <p:cNvGrpSpPr/>
        <p:nvPr/>
      </p:nvGrpSpPr>
      <p:grpSpPr>
        <a:xfrm>
          <a:off x="0" y="0"/>
          <a:ext cx="0" cy="0"/>
          <a:chOff x="0" y="0"/>
          <a:chExt cx="0" cy="0"/>
        </a:xfrm>
      </p:grpSpPr>
      <p:cxnSp>
        <p:nvCxnSpPr>
          <p:cNvPr id="33" name="Straight Connector 32">
            <a:extLst>
              <a:ext uri="{FF2B5EF4-FFF2-40B4-BE49-F238E27FC236}">
                <a16:creationId xmlns:a16="http://schemas.microsoft.com/office/drawing/2014/main" id="{CA0DDBA1-080F-B8CC-80B3-C88041E7DC74}"/>
              </a:ext>
            </a:extLst>
          </p:cNvPr>
          <p:cNvCxnSpPr/>
          <p:nvPr/>
        </p:nvCxnSpPr>
        <p:spPr>
          <a:xfrm>
            <a:off x="457200" y="6443328"/>
            <a:ext cx="11344940" cy="0"/>
          </a:xfrm>
          <a:prstGeom prst="line">
            <a:avLst/>
          </a:prstGeom>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99650F65-5A18-F020-45D5-5C289CAA8AB7}"/>
              </a:ext>
            </a:extLst>
          </p:cNvPr>
          <p:cNvSpPr txBox="1"/>
          <p:nvPr/>
        </p:nvSpPr>
        <p:spPr>
          <a:xfrm>
            <a:off x="9332119" y="6446136"/>
            <a:ext cx="2696326" cy="338554"/>
          </a:xfrm>
          <a:prstGeom prst="rect">
            <a:avLst/>
          </a:prstGeom>
          <a:noFill/>
        </p:spPr>
        <p:txBody>
          <a:bodyPr wrap="square" rtlCol="0">
            <a:spAutoFit/>
          </a:bodyPr>
          <a:lstStyle/>
          <a:p>
            <a:pPr algn="ctr"/>
            <a:r>
              <a:rPr lang="en-US" sz="1600" i="1" dirty="0">
                <a:latin typeface="Calibri" panose="020F0502020204030204" pitchFamily="34" charset="0"/>
                <a:cs typeface="Calibri" panose="020F0502020204030204" pitchFamily="34" charset="0"/>
              </a:rPr>
              <a:t>Research Informatics</a:t>
            </a:r>
          </a:p>
        </p:txBody>
      </p:sp>
      <p:sp>
        <p:nvSpPr>
          <p:cNvPr id="35" name="TextBox 34">
            <a:extLst>
              <a:ext uri="{FF2B5EF4-FFF2-40B4-BE49-F238E27FC236}">
                <a16:creationId xmlns:a16="http://schemas.microsoft.com/office/drawing/2014/main" id="{58D13273-EA39-2DD5-BF4C-3163E0A85239}"/>
              </a:ext>
            </a:extLst>
          </p:cNvPr>
          <p:cNvSpPr txBox="1"/>
          <p:nvPr/>
        </p:nvSpPr>
        <p:spPr>
          <a:xfrm>
            <a:off x="0" y="6454957"/>
            <a:ext cx="4358493" cy="338554"/>
          </a:xfrm>
          <a:prstGeom prst="rect">
            <a:avLst/>
          </a:prstGeom>
          <a:noFill/>
        </p:spPr>
        <p:txBody>
          <a:bodyPr wrap="square" rtlCol="0">
            <a:spAutoFit/>
          </a:bodyPr>
          <a:lstStyle/>
          <a:p>
            <a:pPr algn="ctr"/>
            <a:r>
              <a:rPr lang="en-US" sz="1600" i="1" dirty="0">
                <a:latin typeface="Calibri" panose="020F0502020204030204" pitchFamily="34" charset="0"/>
                <a:cs typeface="Calibri" panose="020F0502020204030204" pitchFamily="34" charset="0"/>
              </a:rPr>
              <a:t>Dartmouth Health ORO - SYNERGY</a:t>
            </a:r>
          </a:p>
        </p:txBody>
      </p:sp>
      <p:sp>
        <p:nvSpPr>
          <p:cNvPr id="4" name="TextBox 3">
            <a:extLst>
              <a:ext uri="{FF2B5EF4-FFF2-40B4-BE49-F238E27FC236}">
                <a16:creationId xmlns:a16="http://schemas.microsoft.com/office/drawing/2014/main" id="{765FAD40-EAC7-5D6E-9E3F-73B9493A935D}"/>
              </a:ext>
            </a:extLst>
          </p:cNvPr>
          <p:cNvSpPr txBox="1"/>
          <p:nvPr/>
        </p:nvSpPr>
        <p:spPr>
          <a:xfrm>
            <a:off x="1306592" y="266269"/>
            <a:ext cx="9646156" cy="584775"/>
          </a:xfrm>
          <a:prstGeom prst="rect">
            <a:avLst/>
          </a:prstGeom>
          <a:noFill/>
        </p:spPr>
        <p:txBody>
          <a:bodyPr wrap="square">
            <a:spAutoFit/>
          </a:bodyPr>
          <a:lstStyle/>
          <a:p>
            <a:pPr algn="ctr"/>
            <a:r>
              <a:rPr lang="en-US" sz="3200" dirty="0">
                <a:latin typeface="Aptos" panose="020B0004020202020204" pitchFamily="34" charset="0"/>
                <a:cs typeface="Cavolini" panose="03000502040302020204" pitchFamily="66" charset="0"/>
              </a:rPr>
              <a:t>Data Request Form: Cohort</a:t>
            </a:r>
            <a:endParaRPr lang="en-US" sz="3200" dirty="0">
              <a:latin typeface="Aptos" panose="020B0004020202020204" pitchFamily="34" charset="0"/>
            </a:endParaRPr>
          </a:p>
        </p:txBody>
      </p:sp>
      <p:sp>
        <p:nvSpPr>
          <p:cNvPr id="3" name="TextBox 2">
            <a:extLst>
              <a:ext uri="{FF2B5EF4-FFF2-40B4-BE49-F238E27FC236}">
                <a16:creationId xmlns:a16="http://schemas.microsoft.com/office/drawing/2014/main" id="{1D5F440D-87CD-A68B-8035-5317573E71E4}"/>
              </a:ext>
            </a:extLst>
          </p:cNvPr>
          <p:cNvSpPr txBox="1"/>
          <p:nvPr/>
        </p:nvSpPr>
        <p:spPr>
          <a:xfrm>
            <a:off x="557947" y="895572"/>
            <a:ext cx="11076105" cy="707886"/>
          </a:xfrm>
          <a:prstGeom prst="rect">
            <a:avLst/>
          </a:prstGeom>
          <a:noFill/>
        </p:spPr>
        <p:txBody>
          <a:bodyPr wrap="square">
            <a:spAutoFit/>
          </a:bodyPr>
          <a:lstStyle/>
          <a:p>
            <a:pPr marL="0" marR="0">
              <a:buNone/>
            </a:pPr>
            <a:r>
              <a:rPr lang="en-US" sz="2000" dirty="0">
                <a:ea typeface="Times New Roman" panose="02020603050405020304" pitchFamily="18" charset="0"/>
              </a:rPr>
              <a:t>Appendix 1 (last section of the Data Request Form) allows the Analytics Institute Honest Data Brokers to understand your cohort.</a:t>
            </a:r>
            <a:endParaRPr lang="en-US" sz="2000" dirty="0">
              <a:effectLst/>
              <a:ea typeface="Times New Roman" panose="02020603050405020304" pitchFamily="18" charset="0"/>
            </a:endParaRPr>
          </a:p>
        </p:txBody>
      </p:sp>
      <p:pic>
        <p:nvPicPr>
          <p:cNvPr id="5" name="Picture 4" descr="A screenshot of a medical exam&#10;&#10;AI-generated content may be incorrect.">
            <a:extLst>
              <a:ext uri="{FF2B5EF4-FFF2-40B4-BE49-F238E27FC236}">
                <a16:creationId xmlns:a16="http://schemas.microsoft.com/office/drawing/2014/main" id="{C1750C33-A4A7-17C0-C352-D568E1B81854}"/>
              </a:ext>
            </a:extLst>
          </p:cNvPr>
          <p:cNvPicPr>
            <a:picLocks noChangeAspect="1"/>
          </p:cNvPicPr>
          <p:nvPr/>
        </p:nvPicPr>
        <p:blipFill>
          <a:blip r:embed="rId2"/>
          <a:stretch>
            <a:fillRect/>
          </a:stretch>
        </p:blipFill>
        <p:spPr>
          <a:xfrm>
            <a:off x="2393559" y="1686143"/>
            <a:ext cx="7731400" cy="4366724"/>
          </a:xfrm>
          <a:prstGeom prst="rect">
            <a:avLst/>
          </a:prstGeom>
          <a:ln>
            <a:solidFill>
              <a:schemeClr val="tx1"/>
            </a:solidFill>
          </a:ln>
        </p:spPr>
      </p:pic>
    </p:spTree>
    <p:extLst>
      <p:ext uri="{BB962C8B-B14F-4D97-AF65-F5344CB8AC3E}">
        <p14:creationId xmlns:p14="http://schemas.microsoft.com/office/powerpoint/2010/main" val="10041811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DAEE1-B1BE-93EC-C97F-C614E40A4254}"/>
            </a:ext>
          </a:extLst>
        </p:cNvPr>
        <p:cNvGrpSpPr/>
        <p:nvPr/>
      </p:nvGrpSpPr>
      <p:grpSpPr>
        <a:xfrm>
          <a:off x="0" y="0"/>
          <a:ext cx="0" cy="0"/>
          <a:chOff x="0" y="0"/>
          <a:chExt cx="0" cy="0"/>
        </a:xfrm>
      </p:grpSpPr>
      <p:cxnSp>
        <p:nvCxnSpPr>
          <p:cNvPr id="33" name="Straight Connector 32">
            <a:extLst>
              <a:ext uri="{FF2B5EF4-FFF2-40B4-BE49-F238E27FC236}">
                <a16:creationId xmlns:a16="http://schemas.microsoft.com/office/drawing/2014/main" id="{CA0DDBA1-080F-B8CC-80B3-C88041E7DC74}"/>
              </a:ext>
            </a:extLst>
          </p:cNvPr>
          <p:cNvCxnSpPr/>
          <p:nvPr/>
        </p:nvCxnSpPr>
        <p:spPr>
          <a:xfrm>
            <a:off x="457200" y="6443328"/>
            <a:ext cx="11344940" cy="0"/>
          </a:xfrm>
          <a:prstGeom prst="line">
            <a:avLst/>
          </a:prstGeom>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99650F65-5A18-F020-45D5-5C289CAA8AB7}"/>
              </a:ext>
            </a:extLst>
          </p:cNvPr>
          <p:cNvSpPr txBox="1"/>
          <p:nvPr/>
        </p:nvSpPr>
        <p:spPr>
          <a:xfrm>
            <a:off x="9332119" y="6446136"/>
            <a:ext cx="2696326" cy="338554"/>
          </a:xfrm>
          <a:prstGeom prst="rect">
            <a:avLst/>
          </a:prstGeom>
          <a:noFill/>
        </p:spPr>
        <p:txBody>
          <a:bodyPr wrap="square" rtlCol="0">
            <a:spAutoFit/>
          </a:bodyPr>
          <a:lstStyle/>
          <a:p>
            <a:pPr algn="ctr"/>
            <a:r>
              <a:rPr lang="en-US" sz="1600" i="1" dirty="0">
                <a:latin typeface="Calibri" panose="020F0502020204030204" pitchFamily="34" charset="0"/>
                <a:cs typeface="Calibri" panose="020F0502020204030204" pitchFamily="34" charset="0"/>
              </a:rPr>
              <a:t>Research Informatics</a:t>
            </a:r>
          </a:p>
        </p:txBody>
      </p:sp>
      <p:sp>
        <p:nvSpPr>
          <p:cNvPr id="35" name="TextBox 34">
            <a:extLst>
              <a:ext uri="{FF2B5EF4-FFF2-40B4-BE49-F238E27FC236}">
                <a16:creationId xmlns:a16="http://schemas.microsoft.com/office/drawing/2014/main" id="{58D13273-EA39-2DD5-BF4C-3163E0A85239}"/>
              </a:ext>
            </a:extLst>
          </p:cNvPr>
          <p:cNvSpPr txBox="1"/>
          <p:nvPr/>
        </p:nvSpPr>
        <p:spPr>
          <a:xfrm>
            <a:off x="0" y="6454957"/>
            <a:ext cx="4358493" cy="338554"/>
          </a:xfrm>
          <a:prstGeom prst="rect">
            <a:avLst/>
          </a:prstGeom>
          <a:noFill/>
        </p:spPr>
        <p:txBody>
          <a:bodyPr wrap="square" rtlCol="0">
            <a:spAutoFit/>
          </a:bodyPr>
          <a:lstStyle/>
          <a:p>
            <a:pPr algn="ctr"/>
            <a:r>
              <a:rPr lang="en-US" sz="1600" i="1" dirty="0">
                <a:latin typeface="Calibri" panose="020F0502020204030204" pitchFamily="34" charset="0"/>
                <a:cs typeface="Calibri" panose="020F0502020204030204" pitchFamily="34" charset="0"/>
              </a:rPr>
              <a:t>Dartmouth Health ORO - SYNERGY</a:t>
            </a:r>
          </a:p>
        </p:txBody>
      </p:sp>
      <p:sp>
        <p:nvSpPr>
          <p:cNvPr id="4" name="TextBox 3">
            <a:extLst>
              <a:ext uri="{FF2B5EF4-FFF2-40B4-BE49-F238E27FC236}">
                <a16:creationId xmlns:a16="http://schemas.microsoft.com/office/drawing/2014/main" id="{765FAD40-EAC7-5D6E-9E3F-73B9493A935D}"/>
              </a:ext>
            </a:extLst>
          </p:cNvPr>
          <p:cNvSpPr txBox="1"/>
          <p:nvPr/>
        </p:nvSpPr>
        <p:spPr>
          <a:xfrm>
            <a:off x="1306592" y="266269"/>
            <a:ext cx="9646156" cy="584775"/>
          </a:xfrm>
          <a:prstGeom prst="rect">
            <a:avLst/>
          </a:prstGeom>
          <a:noFill/>
        </p:spPr>
        <p:txBody>
          <a:bodyPr wrap="square">
            <a:spAutoFit/>
          </a:bodyPr>
          <a:lstStyle/>
          <a:p>
            <a:pPr algn="ctr"/>
            <a:r>
              <a:rPr lang="en-US" sz="3200" dirty="0">
                <a:latin typeface="Aptos" panose="020B0004020202020204" pitchFamily="34" charset="0"/>
                <a:cs typeface="Cavolini" panose="03000502040302020204" pitchFamily="66" charset="0"/>
              </a:rPr>
              <a:t>Data Request Form: Data Classification</a:t>
            </a:r>
            <a:endParaRPr lang="en-US" sz="3200" dirty="0">
              <a:latin typeface="Aptos" panose="020B0004020202020204" pitchFamily="34" charset="0"/>
            </a:endParaRPr>
          </a:p>
        </p:txBody>
      </p:sp>
      <p:sp>
        <p:nvSpPr>
          <p:cNvPr id="3" name="TextBox 2">
            <a:extLst>
              <a:ext uri="{FF2B5EF4-FFF2-40B4-BE49-F238E27FC236}">
                <a16:creationId xmlns:a16="http://schemas.microsoft.com/office/drawing/2014/main" id="{1D5F440D-87CD-A68B-8035-5317573E71E4}"/>
              </a:ext>
            </a:extLst>
          </p:cNvPr>
          <p:cNvSpPr txBox="1"/>
          <p:nvPr/>
        </p:nvSpPr>
        <p:spPr>
          <a:xfrm>
            <a:off x="347289" y="1305103"/>
            <a:ext cx="3513991" cy="1323439"/>
          </a:xfrm>
          <a:prstGeom prst="rect">
            <a:avLst/>
          </a:prstGeom>
          <a:noFill/>
        </p:spPr>
        <p:txBody>
          <a:bodyPr wrap="square">
            <a:spAutoFit/>
          </a:bodyPr>
          <a:lstStyle/>
          <a:p>
            <a:pPr marL="0" marR="0">
              <a:buNone/>
            </a:pPr>
            <a:r>
              <a:rPr lang="en-US" sz="2000" dirty="0">
                <a:ea typeface="Times New Roman" panose="02020603050405020304" pitchFamily="18" charset="0"/>
              </a:rPr>
              <a:t>Policies (in Policy Tech):</a:t>
            </a:r>
          </a:p>
          <a:p>
            <a:pPr marL="342900" marR="0" indent="-342900">
              <a:buFont typeface="Arial" panose="020B0604020202020204" pitchFamily="34" charset="0"/>
              <a:buChar char="•"/>
            </a:pPr>
            <a:r>
              <a:rPr lang="en-US" sz="2000" dirty="0">
                <a:ea typeface="Times New Roman" panose="02020603050405020304" pitchFamily="18" charset="0"/>
              </a:rPr>
              <a:t>10084 Data Classification</a:t>
            </a:r>
          </a:p>
          <a:p>
            <a:pPr marL="342900" marR="0" indent="-342900">
              <a:buFont typeface="Arial" panose="020B0604020202020204" pitchFamily="34" charset="0"/>
              <a:buChar char="•"/>
            </a:pPr>
            <a:r>
              <a:rPr lang="en-US" sz="2000" dirty="0">
                <a:ea typeface="Times New Roman" panose="02020603050405020304" pitchFamily="18" charset="0"/>
              </a:rPr>
              <a:t>7554 Data Disclosure</a:t>
            </a:r>
          </a:p>
          <a:p>
            <a:pPr marL="342900" marR="0" indent="-342900">
              <a:buFont typeface="Arial" panose="020B0604020202020204" pitchFamily="34" charset="0"/>
              <a:buChar char="•"/>
            </a:pPr>
            <a:r>
              <a:rPr lang="en-US" sz="2000" dirty="0">
                <a:ea typeface="Times New Roman" panose="02020603050405020304" pitchFamily="18" charset="0"/>
              </a:rPr>
              <a:t>10675 Data Governance </a:t>
            </a:r>
            <a:endParaRPr lang="en-US" sz="2000" dirty="0">
              <a:effectLst/>
              <a:ea typeface="Times New Roman" panose="02020603050405020304" pitchFamily="18" charset="0"/>
            </a:endParaRPr>
          </a:p>
        </p:txBody>
      </p:sp>
      <p:pic>
        <p:nvPicPr>
          <p:cNvPr id="6" name="Picture 5" descr="A screenshot of a computer screen&#10;&#10;AI-generated content may be incorrect.">
            <a:extLst>
              <a:ext uri="{FF2B5EF4-FFF2-40B4-BE49-F238E27FC236}">
                <a16:creationId xmlns:a16="http://schemas.microsoft.com/office/drawing/2014/main" id="{D1DCE36A-2074-788F-FBF9-2A5E29C68ADE}"/>
              </a:ext>
            </a:extLst>
          </p:cNvPr>
          <p:cNvPicPr>
            <a:picLocks noChangeAspect="1"/>
          </p:cNvPicPr>
          <p:nvPr/>
        </p:nvPicPr>
        <p:blipFill>
          <a:blip r:embed="rId2"/>
          <a:stretch>
            <a:fillRect/>
          </a:stretch>
        </p:blipFill>
        <p:spPr>
          <a:xfrm>
            <a:off x="3861280" y="1295682"/>
            <a:ext cx="5102547" cy="4943475"/>
          </a:xfrm>
          <a:prstGeom prst="rect">
            <a:avLst/>
          </a:prstGeom>
          <a:ln>
            <a:solidFill>
              <a:schemeClr val="tx1"/>
            </a:solidFill>
          </a:ln>
        </p:spPr>
      </p:pic>
    </p:spTree>
    <p:extLst>
      <p:ext uri="{BB962C8B-B14F-4D97-AF65-F5344CB8AC3E}">
        <p14:creationId xmlns:p14="http://schemas.microsoft.com/office/powerpoint/2010/main" val="36729714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DAEE1-B1BE-93EC-C97F-C614E40A4254}"/>
            </a:ext>
          </a:extLst>
        </p:cNvPr>
        <p:cNvGrpSpPr/>
        <p:nvPr/>
      </p:nvGrpSpPr>
      <p:grpSpPr>
        <a:xfrm>
          <a:off x="0" y="0"/>
          <a:ext cx="0" cy="0"/>
          <a:chOff x="0" y="0"/>
          <a:chExt cx="0" cy="0"/>
        </a:xfrm>
      </p:grpSpPr>
      <p:cxnSp>
        <p:nvCxnSpPr>
          <p:cNvPr id="33" name="Straight Connector 32">
            <a:extLst>
              <a:ext uri="{FF2B5EF4-FFF2-40B4-BE49-F238E27FC236}">
                <a16:creationId xmlns:a16="http://schemas.microsoft.com/office/drawing/2014/main" id="{CA0DDBA1-080F-B8CC-80B3-C88041E7DC74}"/>
              </a:ext>
            </a:extLst>
          </p:cNvPr>
          <p:cNvCxnSpPr/>
          <p:nvPr/>
        </p:nvCxnSpPr>
        <p:spPr>
          <a:xfrm>
            <a:off x="457200" y="6443328"/>
            <a:ext cx="11344940" cy="0"/>
          </a:xfrm>
          <a:prstGeom prst="line">
            <a:avLst/>
          </a:prstGeom>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99650F65-5A18-F020-45D5-5C289CAA8AB7}"/>
              </a:ext>
            </a:extLst>
          </p:cNvPr>
          <p:cNvSpPr txBox="1"/>
          <p:nvPr/>
        </p:nvSpPr>
        <p:spPr>
          <a:xfrm>
            <a:off x="9332119" y="6446136"/>
            <a:ext cx="2696326" cy="338554"/>
          </a:xfrm>
          <a:prstGeom prst="rect">
            <a:avLst/>
          </a:prstGeom>
          <a:noFill/>
        </p:spPr>
        <p:txBody>
          <a:bodyPr wrap="square" rtlCol="0">
            <a:spAutoFit/>
          </a:bodyPr>
          <a:lstStyle/>
          <a:p>
            <a:pPr algn="ctr"/>
            <a:r>
              <a:rPr lang="en-US" sz="1600" i="1" dirty="0">
                <a:latin typeface="Calibri" panose="020F0502020204030204" pitchFamily="34" charset="0"/>
                <a:cs typeface="Calibri" panose="020F0502020204030204" pitchFamily="34" charset="0"/>
              </a:rPr>
              <a:t>Research Informatics</a:t>
            </a:r>
          </a:p>
        </p:txBody>
      </p:sp>
      <p:sp>
        <p:nvSpPr>
          <p:cNvPr id="35" name="TextBox 34">
            <a:extLst>
              <a:ext uri="{FF2B5EF4-FFF2-40B4-BE49-F238E27FC236}">
                <a16:creationId xmlns:a16="http://schemas.microsoft.com/office/drawing/2014/main" id="{58D13273-EA39-2DD5-BF4C-3163E0A85239}"/>
              </a:ext>
            </a:extLst>
          </p:cNvPr>
          <p:cNvSpPr txBox="1"/>
          <p:nvPr/>
        </p:nvSpPr>
        <p:spPr>
          <a:xfrm>
            <a:off x="0" y="6454957"/>
            <a:ext cx="4358493" cy="338554"/>
          </a:xfrm>
          <a:prstGeom prst="rect">
            <a:avLst/>
          </a:prstGeom>
          <a:noFill/>
        </p:spPr>
        <p:txBody>
          <a:bodyPr wrap="square" rtlCol="0">
            <a:spAutoFit/>
          </a:bodyPr>
          <a:lstStyle/>
          <a:p>
            <a:pPr algn="ctr"/>
            <a:r>
              <a:rPr lang="en-US" sz="1600" i="1" dirty="0">
                <a:latin typeface="Calibri" panose="020F0502020204030204" pitchFamily="34" charset="0"/>
                <a:cs typeface="Calibri" panose="020F0502020204030204" pitchFamily="34" charset="0"/>
              </a:rPr>
              <a:t>Dartmouth Health ORO - SYNERGY</a:t>
            </a:r>
          </a:p>
        </p:txBody>
      </p:sp>
      <p:sp>
        <p:nvSpPr>
          <p:cNvPr id="4" name="TextBox 3">
            <a:extLst>
              <a:ext uri="{FF2B5EF4-FFF2-40B4-BE49-F238E27FC236}">
                <a16:creationId xmlns:a16="http://schemas.microsoft.com/office/drawing/2014/main" id="{765FAD40-EAC7-5D6E-9E3F-73B9493A935D}"/>
              </a:ext>
            </a:extLst>
          </p:cNvPr>
          <p:cNvSpPr txBox="1"/>
          <p:nvPr/>
        </p:nvSpPr>
        <p:spPr>
          <a:xfrm>
            <a:off x="1306592" y="266269"/>
            <a:ext cx="9646156" cy="584775"/>
          </a:xfrm>
          <a:prstGeom prst="rect">
            <a:avLst/>
          </a:prstGeom>
          <a:noFill/>
        </p:spPr>
        <p:txBody>
          <a:bodyPr wrap="square">
            <a:spAutoFit/>
          </a:bodyPr>
          <a:lstStyle/>
          <a:p>
            <a:pPr algn="ctr"/>
            <a:r>
              <a:rPr lang="en-US" sz="3200" dirty="0">
                <a:latin typeface="Aptos" panose="020B0004020202020204" pitchFamily="34" charset="0"/>
                <a:cs typeface="Cavolini" panose="03000502040302020204" pitchFamily="66" charset="0"/>
              </a:rPr>
              <a:t>Data Request Form: Validated Instruments</a:t>
            </a:r>
            <a:endParaRPr lang="en-US" sz="3200" dirty="0">
              <a:latin typeface="Aptos" panose="020B0004020202020204" pitchFamily="34" charset="0"/>
            </a:endParaRPr>
          </a:p>
        </p:txBody>
      </p:sp>
      <p:sp>
        <p:nvSpPr>
          <p:cNvPr id="3" name="TextBox 2">
            <a:extLst>
              <a:ext uri="{FF2B5EF4-FFF2-40B4-BE49-F238E27FC236}">
                <a16:creationId xmlns:a16="http://schemas.microsoft.com/office/drawing/2014/main" id="{1D5F440D-87CD-A68B-8035-5317573E71E4}"/>
              </a:ext>
            </a:extLst>
          </p:cNvPr>
          <p:cNvSpPr txBox="1"/>
          <p:nvPr/>
        </p:nvSpPr>
        <p:spPr>
          <a:xfrm>
            <a:off x="557947" y="895572"/>
            <a:ext cx="11076105" cy="707886"/>
          </a:xfrm>
          <a:prstGeom prst="rect">
            <a:avLst/>
          </a:prstGeom>
          <a:noFill/>
        </p:spPr>
        <p:txBody>
          <a:bodyPr wrap="square">
            <a:spAutoFit/>
          </a:bodyPr>
          <a:lstStyle/>
          <a:p>
            <a:pPr marL="0" marR="0">
              <a:buNone/>
            </a:pPr>
            <a:r>
              <a:rPr lang="en-US" sz="2000" dirty="0">
                <a:effectLst/>
                <a:ea typeface="Times New Roman" panose="02020603050405020304" pitchFamily="18" charset="0"/>
              </a:rPr>
              <a:t>Listing validated surveys </a:t>
            </a:r>
            <a:r>
              <a:rPr lang="en-US" sz="2000" dirty="0">
                <a:ea typeface="Times New Roman" panose="02020603050405020304" pitchFamily="18" charset="0"/>
              </a:rPr>
              <a:t>allows </a:t>
            </a:r>
            <a:r>
              <a:rPr lang="en-US" sz="2000" dirty="0" err="1">
                <a:ea typeface="Times New Roman" panose="02020603050405020304" pitchFamily="18" charset="0"/>
              </a:rPr>
              <a:t>RIDGe</a:t>
            </a:r>
            <a:r>
              <a:rPr lang="en-US" sz="2000" dirty="0">
                <a:ea typeface="Times New Roman" panose="02020603050405020304" pitchFamily="18" charset="0"/>
              </a:rPr>
              <a:t> to understand your data elements with your listing out all elements.</a:t>
            </a:r>
            <a:endParaRPr lang="en-US" sz="2000" dirty="0">
              <a:effectLst/>
              <a:ea typeface="Times New Roman" panose="02020603050405020304" pitchFamily="18" charset="0"/>
            </a:endParaRPr>
          </a:p>
        </p:txBody>
      </p:sp>
      <p:pic>
        <p:nvPicPr>
          <p:cNvPr id="5" name="Picture 4" descr="A screenshot of a survey&#10;&#10;AI-generated content may be incorrect.">
            <a:extLst>
              <a:ext uri="{FF2B5EF4-FFF2-40B4-BE49-F238E27FC236}">
                <a16:creationId xmlns:a16="http://schemas.microsoft.com/office/drawing/2014/main" id="{C67DF5C4-3618-7570-7B32-ACA43B1E622B}"/>
              </a:ext>
            </a:extLst>
          </p:cNvPr>
          <p:cNvPicPr>
            <a:picLocks noChangeAspect="1"/>
          </p:cNvPicPr>
          <p:nvPr/>
        </p:nvPicPr>
        <p:blipFill>
          <a:blip r:embed="rId2"/>
          <a:stretch>
            <a:fillRect/>
          </a:stretch>
        </p:blipFill>
        <p:spPr>
          <a:xfrm>
            <a:off x="833498" y="1772254"/>
            <a:ext cx="10592344" cy="3543482"/>
          </a:xfrm>
          <a:prstGeom prst="rect">
            <a:avLst/>
          </a:prstGeom>
          <a:ln>
            <a:solidFill>
              <a:schemeClr val="tx1"/>
            </a:solidFill>
          </a:ln>
        </p:spPr>
      </p:pic>
    </p:spTree>
    <p:extLst>
      <p:ext uri="{BB962C8B-B14F-4D97-AF65-F5344CB8AC3E}">
        <p14:creationId xmlns:p14="http://schemas.microsoft.com/office/powerpoint/2010/main" val="17469465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DAEE1-B1BE-93EC-C97F-C614E40A4254}"/>
            </a:ext>
          </a:extLst>
        </p:cNvPr>
        <p:cNvGrpSpPr/>
        <p:nvPr/>
      </p:nvGrpSpPr>
      <p:grpSpPr>
        <a:xfrm>
          <a:off x="0" y="0"/>
          <a:ext cx="0" cy="0"/>
          <a:chOff x="0" y="0"/>
          <a:chExt cx="0" cy="0"/>
        </a:xfrm>
      </p:grpSpPr>
      <p:cxnSp>
        <p:nvCxnSpPr>
          <p:cNvPr id="33" name="Straight Connector 32">
            <a:extLst>
              <a:ext uri="{FF2B5EF4-FFF2-40B4-BE49-F238E27FC236}">
                <a16:creationId xmlns:a16="http://schemas.microsoft.com/office/drawing/2014/main" id="{CA0DDBA1-080F-B8CC-80B3-C88041E7DC74}"/>
              </a:ext>
            </a:extLst>
          </p:cNvPr>
          <p:cNvCxnSpPr/>
          <p:nvPr/>
        </p:nvCxnSpPr>
        <p:spPr>
          <a:xfrm>
            <a:off x="457200" y="6443328"/>
            <a:ext cx="11344940" cy="0"/>
          </a:xfrm>
          <a:prstGeom prst="line">
            <a:avLst/>
          </a:prstGeom>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99650F65-5A18-F020-45D5-5C289CAA8AB7}"/>
              </a:ext>
            </a:extLst>
          </p:cNvPr>
          <p:cNvSpPr txBox="1"/>
          <p:nvPr/>
        </p:nvSpPr>
        <p:spPr>
          <a:xfrm>
            <a:off x="9332119" y="6446136"/>
            <a:ext cx="2696326" cy="338554"/>
          </a:xfrm>
          <a:prstGeom prst="rect">
            <a:avLst/>
          </a:prstGeom>
          <a:noFill/>
        </p:spPr>
        <p:txBody>
          <a:bodyPr wrap="square" rtlCol="0">
            <a:spAutoFit/>
          </a:bodyPr>
          <a:lstStyle/>
          <a:p>
            <a:pPr algn="ctr"/>
            <a:r>
              <a:rPr lang="en-US" sz="1600" i="1" dirty="0">
                <a:latin typeface="Calibri" panose="020F0502020204030204" pitchFamily="34" charset="0"/>
                <a:cs typeface="Calibri" panose="020F0502020204030204" pitchFamily="34" charset="0"/>
              </a:rPr>
              <a:t>Research Informatics</a:t>
            </a:r>
          </a:p>
        </p:txBody>
      </p:sp>
      <p:sp>
        <p:nvSpPr>
          <p:cNvPr id="35" name="TextBox 34">
            <a:extLst>
              <a:ext uri="{FF2B5EF4-FFF2-40B4-BE49-F238E27FC236}">
                <a16:creationId xmlns:a16="http://schemas.microsoft.com/office/drawing/2014/main" id="{58D13273-EA39-2DD5-BF4C-3163E0A85239}"/>
              </a:ext>
            </a:extLst>
          </p:cNvPr>
          <p:cNvSpPr txBox="1"/>
          <p:nvPr/>
        </p:nvSpPr>
        <p:spPr>
          <a:xfrm>
            <a:off x="0" y="6454957"/>
            <a:ext cx="4358493" cy="338554"/>
          </a:xfrm>
          <a:prstGeom prst="rect">
            <a:avLst/>
          </a:prstGeom>
          <a:noFill/>
        </p:spPr>
        <p:txBody>
          <a:bodyPr wrap="square" rtlCol="0">
            <a:spAutoFit/>
          </a:bodyPr>
          <a:lstStyle/>
          <a:p>
            <a:pPr algn="ctr"/>
            <a:r>
              <a:rPr lang="en-US" sz="1600" i="1" dirty="0">
                <a:latin typeface="Calibri" panose="020F0502020204030204" pitchFamily="34" charset="0"/>
                <a:cs typeface="Calibri" panose="020F0502020204030204" pitchFamily="34" charset="0"/>
              </a:rPr>
              <a:t>Dartmouth Health ORO - SYNERGY</a:t>
            </a:r>
          </a:p>
        </p:txBody>
      </p:sp>
      <p:sp>
        <p:nvSpPr>
          <p:cNvPr id="4" name="TextBox 3">
            <a:extLst>
              <a:ext uri="{FF2B5EF4-FFF2-40B4-BE49-F238E27FC236}">
                <a16:creationId xmlns:a16="http://schemas.microsoft.com/office/drawing/2014/main" id="{765FAD40-EAC7-5D6E-9E3F-73B9493A935D}"/>
              </a:ext>
            </a:extLst>
          </p:cNvPr>
          <p:cNvSpPr txBox="1"/>
          <p:nvPr/>
        </p:nvSpPr>
        <p:spPr>
          <a:xfrm>
            <a:off x="1306592" y="266269"/>
            <a:ext cx="9646156" cy="584775"/>
          </a:xfrm>
          <a:prstGeom prst="rect">
            <a:avLst/>
          </a:prstGeom>
          <a:noFill/>
        </p:spPr>
        <p:txBody>
          <a:bodyPr wrap="square">
            <a:spAutoFit/>
          </a:bodyPr>
          <a:lstStyle/>
          <a:p>
            <a:pPr algn="ctr"/>
            <a:r>
              <a:rPr lang="en-US" sz="3200" dirty="0">
                <a:latin typeface="Aptos" panose="020B0004020202020204" pitchFamily="34" charset="0"/>
                <a:cs typeface="Cavolini" panose="03000502040302020204" pitchFamily="66" charset="0"/>
              </a:rPr>
              <a:t>Data Request Form: Data Elements</a:t>
            </a:r>
            <a:endParaRPr lang="en-US" sz="3200" dirty="0">
              <a:latin typeface="Aptos" panose="020B0004020202020204" pitchFamily="34" charset="0"/>
            </a:endParaRPr>
          </a:p>
        </p:txBody>
      </p:sp>
      <p:sp>
        <p:nvSpPr>
          <p:cNvPr id="3" name="TextBox 2">
            <a:extLst>
              <a:ext uri="{FF2B5EF4-FFF2-40B4-BE49-F238E27FC236}">
                <a16:creationId xmlns:a16="http://schemas.microsoft.com/office/drawing/2014/main" id="{1D5F440D-87CD-A68B-8035-5317573E71E4}"/>
              </a:ext>
            </a:extLst>
          </p:cNvPr>
          <p:cNvSpPr txBox="1"/>
          <p:nvPr/>
        </p:nvSpPr>
        <p:spPr>
          <a:xfrm>
            <a:off x="557947" y="895572"/>
            <a:ext cx="11076105" cy="707886"/>
          </a:xfrm>
          <a:prstGeom prst="rect">
            <a:avLst/>
          </a:prstGeom>
          <a:noFill/>
        </p:spPr>
        <p:txBody>
          <a:bodyPr wrap="square">
            <a:spAutoFit/>
          </a:bodyPr>
          <a:lstStyle/>
          <a:p>
            <a:pPr marL="0" marR="0">
              <a:buNone/>
            </a:pPr>
            <a:r>
              <a:rPr lang="en-US" sz="2000" dirty="0">
                <a:ea typeface="Times New Roman" panose="02020603050405020304" pitchFamily="18" charset="0"/>
              </a:rPr>
              <a:t>I</a:t>
            </a:r>
            <a:r>
              <a:rPr lang="en-US" sz="2000" dirty="0">
                <a:effectLst/>
                <a:ea typeface="Times New Roman" panose="02020603050405020304" pitchFamily="18" charset="0"/>
              </a:rPr>
              <a:t>nclude data elements in the Data Request Form, or if easier provide in an alternate file – please include all information.</a:t>
            </a:r>
          </a:p>
        </p:txBody>
      </p:sp>
      <p:pic>
        <p:nvPicPr>
          <p:cNvPr id="8" name="Picture 7" descr="A screenshot of a medical form&#10;&#10;AI-generated content may be incorrect.">
            <a:extLst>
              <a:ext uri="{FF2B5EF4-FFF2-40B4-BE49-F238E27FC236}">
                <a16:creationId xmlns:a16="http://schemas.microsoft.com/office/drawing/2014/main" id="{ECF7A3FF-DBFE-9F57-BDA6-40B1D9F727B7}"/>
              </a:ext>
            </a:extLst>
          </p:cNvPr>
          <p:cNvPicPr>
            <a:picLocks noChangeAspect="1"/>
          </p:cNvPicPr>
          <p:nvPr/>
        </p:nvPicPr>
        <p:blipFill>
          <a:blip r:embed="rId2"/>
          <a:stretch>
            <a:fillRect/>
          </a:stretch>
        </p:blipFill>
        <p:spPr>
          <a:xfrm>
            <a:off x="557947" y="1717405"/>
            <a:ext cx="4358493" cy="4611976"/>
          </a:xfrm>
          <a:prstGeom prst="rect">
            <a:avLst/>
          </a:prstGeom>
          <a:ln>
            <a:solidFill>
              <a:schemeClr val="tx1"/>
            </a:solidFill>
          </a:ln>
        </p:spPr>
      </p:pic>
      <p:pic>
        <p:nvPicPr>
          <p:cNvPr id="12" name="Picture 11" descr="A chart with text and images&#10;&#10;AI-generated content may be incorrect.">
            <a:extLst>
              <a:ext uri="{FF2B5EF4-FFF2-40B4-BE49-F238E27FC236}">
                <a16:creationId xmlns:a16="http://schemas.microsoft.com/office/drawing/2014/main" id="{8216640F-AF99-8ED2-5C00-A595FF38F4AE}"/>
              </a:ext>
            </a:extLst>
          </p:cNvPr>
          <p:cNvPicPr>
            <a:picLocks noChangeAspect="1"/>
          </p:cNvPicPr>
          <p:nvPr/>
        </p:nvPicPr>
        <p:blipFill>
          <a:blip r:embed="rId3"/>
          <a:stretch>
            <a:fillRect/>
          </a:stretch>
        </p:blipFill>
        <p:spPr>
          <a:xfrm>
            <a:off x="5899971" y="1440430"/>
            <a:ext cx="5902169" cy="4888951"/>
          </a:xfrm>
          <a:prstGeom prst="rect">
            <a:avLst/>
          </a:prstGeom>
          <a:ln>
            <a:solidFill>
              <a:schemeClr val="tx1"/>
            </a:solidFill>
          </a:ln>
        </p:spPr>
      </p:pic>
      <p:cxnSp>
        <p:nvCxnSpPr>
          <p:cNvPr id="14" name="Straight Arrow Connector 13">
            <a:extLst>
              <a:ext uri="{FF2B5EF4-FFF2-40B4-BE49-F238E27FC236}">
                <a16:creationId xmlns:a16="http://schemas.microsoft.com/office/drawing/2014/main" id="{267598DF-8FEA-8199-9CA5-CAF4968B032D}"/>
              </a:ext>
            </a:extLst>
          </p:cNvPr>
          <p:cNvCxnSpPr>
            <a:cxnSpLocks/>
          </p:cNvCxnSpPr>
          <p:nvPr/>
        </p:nvCxnSpPr>
        <p:spPr>
          <a:xfrm>
            <a:off x="5057775" y="4023393"/>
            <a:ext cx="714375" cy="0"/>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183213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DAEE1-B1BE-93EC-C97F-C614E40A4254}"/>
            </a:ext>
          </a:extLst>
        </p:cNvPr>
        <p:cNvGrpSpPr/>
        <p:nvPr/>
      </p:nvGrpSpPr>
      <p:grpSpPr>
        <a:xfrm>
          <a:off x="0" y="0"/>
          <a:ext cx="0" cy="0"/>
          <a:chOff x="0" y="0"/>
          <a:chExt cx="0" cy="0"/>
        </a:xfrm>
      </p:grpSpPr>
      <p:cxnSp>
        <p:nvCxnSpPr>
          <p:cNvPr id="33" name="Straight Connector 32">
            <a:extLst>
              <a:ext uri="{FF2B5EF4-FFF2-40B4-BE49-F238E27FC236}">
                <a16:creationId xmlns:a16="http://schemas.microsoft.com/office/drawing/2014/main" id="{CA0DDBA1-080F-B8CC-80B3-C88041E7DC74}"/>
              </a:ext>
            </a:extLst>
          </p:cNvPr>
          <p:cNvCxnSpPr/>
          <p:nvPr/>
        </p:nvCxnSpPr>
        <p:spPr>
          <a:xfrm>
            <a:off x="457200" y="6443328"/>
            <a:ext cx="11344940" cy="0"/>
          </a:xfrm>
          <a:prstGeom prst="line">
            <a:avLst/>
          </a:prstGeom>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99650F65-5A18-F020-45D5-5C289CAA8AB7}"/>
              </a:ext>
            </a:extLst>
          </p:cNvPr>
          <p:cNvSpPr txBox="1"/>
          <p:nvPr/>
        </p:nvSpPr>
        <p:spPr>
          <a:xfrm>
            <a:off x="9332119" y="6446136"/>
            <a:ext cx="2696326" cy="338554"/>
          </a:xfrm>
          <a:prstGeom prst="rect">
            <a:avLst/>
          </a:prstGeom>
          <a:noFill/>
        </p:spPr>
        <p:txBody>
          <a:bodyPr wrap="square" rtlCol="0">
            <a:spAutoFit/>
          </a:bodyPr>
          <a:lstStyle/>
          <a:p>
            <a:pPr algn="ctr"/>
            <a:r>
              <a:rPr lang="en-US" sz="1600" i="1" dirty="0">
                <a:latin typeface="Calibri" panose="020F0502020204030204" pitchFamily="34" charset="0"/>
                <a:cs typeface="Calibri" panose="020F0502020204030204" pitchFamily="34" charset="0"/>
              </a:rPr>
              <a:t>Research Informatics</a:t>
            </a:r>
          </a:p>
        </p:txBody>
      </p:sp>
      <p:sp>
        <p:nvSpPr>
          <p:cNvPr id="35" name="TextBox 34">
            <a:extLst>
              <a:ext uri="{FF2B5EF4-FFF2-40B4-BE49-F238E27FC236}">
                <a16:creationId xmlns:a16="http://schemas.microsoft.com/office/drawing/2014/main" id="{58D13273-EA39-2DD5-BF4C-3163E0A85239}"/>
              </a:ext>
            </a:extLst>
          </p:cNvPr>
          <p:cNvSpPr txBox="1"/>
          <p:nvPr/>
        </p:nvSpPr>
        <p:spPr>
          <a:xfrm>
            <a:off x="0" y="6454957"/>
            <a:ext cx="4358493" cy="338554"/>
          </a:xfrm>
          <a:prstGeom prst="rect">
            <a:avLst/>
          </a:prstGeom>
          <a:noFill/>
        </p:spPr>
        <p:txBody>
          <a:bodyPr wrap="square" rtlCol="0">
            <a:spAutoFit/>
          </a:bodyPr>
          <a:lstStyle/>
          <a:p>
            <a:pPr algn="ctr"/>
            <a:r>
              <a:rPr lang="en-US" sz="1600" i="1" dirty="0">
                <a:latin typeface="Calibri" panose="020F0502020204030204" pitchFamily="34" charset="0"/>
                <a:cs typeface="Calibri" panose="020F0502020204030204" pitchFamily="34" charset="0"/>
              </a:rPr>
              <a:t>Dartmouth Health ORO - SYNERGY</a:t>
            </a:r>
          </a:p>
        </p:txBody>
      </p:sp>
      <p:sp>
        <p:nvSpPr>
          <p:cNvPr id="4" name="TextBox 3">
            <a:extLst>
              <a:ext uri="{FF2B5EF4-FFF2-40B4-BE49-F238E27FC236}">
                <a16:creationId xmlns:a16="http://schemas.microsoft.com/office/drawing/2014/main" id="{765FAD40-EAC7-5D6E-9E3F-73B9493A935D}"/>
              </a:ext>
            </a:extLst>
          </p:cNvPr>
          <p:cNvSpPr txBox="1"/>
          <p:nvPr/>
        </p:nvSpPr>
        <p:spPr>
          <a:xfrm>
            <a:off x="1306592" y="266269"/>
            <a:ext cx="9646156" cy="584775"/>
          </a:xfrm>
          <a:prstGeom prst="rect">
            <a:avLst/>
          </a:prstGeom>
          <a:noFill/>
        </p:spPr>
        <p:txBody>
          <a:bodyPr wrap="square">
            <a:spAutoFit/>
          </a:bodyPr>
          <a:lstStyle/>
          <a:p>
            <a:pPr algn="ctr"/>
            <a:r>
              <a:rPr lang="en-US" sz="3200" dirty="0">
                <a:latin typeface="Aptos" panose="020B0004020202020204" pitchFamily="34" charset="0"/>
                <a:cs typeface="Cavolini" panose="03000502040302020204" pitchFamily="66" charset="0"/>
              </a:rPr>
              <a:t>Data Request Form: Analytics Institute</a:t>
            </a:r>
            <a:endParaRPr lang="en-US" sz="3200" dirty="0">
              <a:latin typeface="Aptos" panose="020B0004020202020204" pitchFamily="34" charset="0"/>
            </a:endParaRPr>
          </a:p>
        </p:txBody>
      </p:sp>
      <p:sp>
        <p:nvSpPr>
          <p:cNvPr id="3" name="TextBox 2">
            <a:extLst>
              <a:ext uri="{FF2B5EF4-FFF2-40B4-BE49-F238E27FC236}">
                <a16:creationId xmlns:a16="http://schemas.microsoft.com/office/drawing/2014/main" id="{1D5F440D-87CD-A68B-8035-5317573E71E4}"/>
              </a:ext>
            </a:extLst>
          </p:cNvPr>
          <p:cNvSpPr txBox="1"/>
          <p:nvPr/>
        </p:nvSpPr>
        <p:spPr>
          <a:xfrm>
            <a:off x="557947" y="895572"/>
            <a:ext cx="11076105" cy="400110"/>
          </a:xfrm>
          <a:prstGeom prst="rect">
            <a:avLst/>
          </a:prstGeom>
          <a:noFill/>
        </p:spPr>
        <p:txBody>
          <a:bodyPr wrap="square">
            <a:spAutoFit/>
          </a:bodyPr>
          <a:lstStyle/>
          <a:p>
            <a:pPr marL="0" marR="0">
              <a:buNone/>
            </a:pPr>
            <a:r>
              <a:rPr lang="en-US" sz="2000" dirty="0">
                <a:effectLst/>
                <a:ea typeface="Times New Roman" panose="02020603050405020304" pitchFamily="18" charset="0"/>
              </a:rPr>
              <a:t>Working with Analytics Institute Honest Data Brokers – Data Request Form provide key information.</a:t>
            </a:r>
          </a:p>
        </p:txBody>
      </p:sp>
      <p:pic>
        <p:nvPicPr>
          <p:cNvPr id="5" name="Picture 4" descr="A screenshot of a test&#10;&#10;AI-generated content may be incorrect.">
            <a:extLst>
              <a:ext uri="{FF2B5EF4-FFF2-40B4-BE49-F238E27FC236}">
                <a16:creationId xmlns:a16="http://schemas.microsoft.com/office/drawing/2014/main" id="{6415747A-63A1-C49A-25D9-4E970F623D42}"/>
              </a:ext>
            </a:extLst>
          </p:cNvPr>
          <p:cNvPicPr>
            <a:picLocks noChangeAspect="1"/>
          </p:cNvPicPr>
          <p:nvPr/>
        </p:nvPicPr>
        <p:blipFill>
          <a:blip r:embed="rId2"/>
          <a:stretch>
            <a:fillRect/>
          </a:stretch>
        </p:blipFill>
        <p:spPr>
          <a:xfrm>
            <a:off x="457200" y="2984541"/>
            <a:ext cx="5144762" cy="1230269"/>
          </a:xfrm>
          <a:prstGeom prst="rect">
            <a:avLst/>
          </a:prstGeom>
          <a:ln>
            <a:solidFill>
              <a:schemeClr val="tx1"/>
            </a:solidFill>
          </a:ln>
        </p:spPr>
      </p:pic>
      <p:pic>
        <p:nvPicPr>
          <p:cNvPr id="7" name="Picture 6" descr="A screenshot of a computer&#10;&#10;AI-generated content may be incorrect.">
            <a:extLst>
              <a:ext uri="{FF2B5EF4-FFF2-40B4-BE49-F238E27FC236}">
                <a16:creationId xmlns:a16="http://schemas.microsoft.com/office/drawing/2014/main" id="{B7B66A8F-6387-9BC5-1E01-A214417448A9}"/>
              </a:ext>
            </a:extLst>
          </p:cNvPr>
          <p:cNvPicPr>
            <a:picLocks noChangeAspect="1"/>
          </p:cNvPicPr>
          <p:nvPr/>
        </p:nvPicPr>
        <p:blipFill>
          <a:blip r:embed="rId3"/>
          <a:stretch>
            <a:fillRect/>
          </a:stretch>
        </p:blipFill>
        <p:spPr>
          <a:xfrm>
            <a:off x="5858593" y="1407085"/>
            <a:ext cx="5943547" cy="4845513"/>
          </a:xfrm>
          <a:prstGeom prst="rect">
            <a:avLst/>
          </a:prstGeom>
          <a:ln>
            <a:solidFill>
              <a:schemeClr val="tx1"/>
            </a:solidFill>
          </a:ln>
        </p:spPr>
      </p:pic>
    </p:spTree>
    <p:extLst>
      <p:ext uri="{BB962C8B-B14F-4D97-AF65-F5344CB8AC3E}">
        <p14:creationId xmlns:p14="http://schemas.microsoft.com/office/powerpoint/2010/main" val="18082788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DAEE1-B1BE-93EC-C97F-C614E40A4254}"/>
            </a:ext>
          </a:extLst>
        </p:cNvPr>
        <p:cNvGrpSpPr/>
        <p:nvPr/>
      </p:nvGrpSpPr>
      <p:grpSpPr>
        <a:xfrm>
          <a:off x="0" y="0"/>
          <a:ext cx="0" cy="0"/>
          <a:chOff x="0" y="0"/>
          <a:chExt cx="0" cy="0"/>
        </a:xfrm>
      </p:grpSpPr>
      <p:cxnSp>
        <p:nvCxnSpPr>
          <p:cNvPr id="33" name="Straight Connector 32">
            <a:extLst>
              <a:ext uri="{FF2B5EF4-FFF2-40B4-BE49-F238E27FC236}">
                <a16:creationId xmlns:a16="http://schemas.microsoft.com/office/drawing/2014/main" id="{CA0DDBA1-080F-B8CC-80B3-C88041E7DC74}"/>
              </a:ext>
            </a:extLst>
          </p:cNvPr>
          <p:cNvCxnSpPr/>
          <p:nvPr/>
        </p:nvCxnSpPr>
        <p:spPr>
          <a:xfrm>
            <a:off x="457200" y="6443328"/>
            <a:ext cx="11344940" cy="0"/>
          </a:xfrm>
          <a:prstGeom prst="line">
            <a:avLst/>
          </a:prstGeom>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99650F65-5A18-F020-45D5-5C289CAA8AB7}"/>
              </a:ext>
            </a:extLst>
          </p:cNvPr>
          <p:cNvSpPr txBox="1"/>
          <p:nvPr/>
        </p:nvSpPr>
        <p:spPr>
          <a:xfrm>
            <a:off x="9332119" y="6446136"/>
            <a:ext cx="2696326" cy="338554"/>
          </a:xfrm>
          <a:prstGeom prst="rect">
            <a:avLst/>
          </a:prstGeom>
          <a:noFill/>
        </p:spPr>
        <p:txBody>
          <a:bodyPr wrap="square" rtlCol="0">
            <a:spAutoFit/>
          </a:bodyPr>
          <a:lstStyle/>
          <a:p>
            <a:pPr algn="ctr"/>
            <a:r>
              <a:rPr lang="en-US" sz="1600" i="1" dirty="0">
                <a:latin typeface="Calibri" panose="020F0502020204030204" pitchFamily="34" charset="0"/>
                <a:cs typeface="Calibri" panose="020F0502020204030204" pitchFamily="34" charset="0"/>
              </a:rPr>
              <a:t>Research Informatics</a:t>
            </a:r>
          </a:p>
        </p:txBody>
      </p:sp>
      <p:sp>
        <p:nvSpPr>
          <p:cNvPr id="35" name="TextBox 34">
            <a:extLst>
              <a:ext uri="{FF2B5EF4-FFF2-40B4-BE49-F238E27FC236}">
                <a16:creationId xmlns:a16="http://schemas.microsoft.com/office/drawing/2014/main" id="{58D13273-EA39-2DD5-BF4C-3163E0A85239}"/>
              </a:ext>
            </a:extLst>
          </p:cNvPr>
          <p:cNvSpPr txBox="1"/>
          <p:nvPr/>
        </p:nvSpPr>
        <p:spPr>
          <a:xfrm>
            <a:off x="0" y="6454957"/>
            <a:ext cx="4358493" cy="338554"/>
          </a:xfrm>
          <a:prstGeom prst="rect">
            <a:avLst/>
          </a:prstGeom>
          <a:noFill/>
        </p:spPr>
        <p:txBody>
          <a:bodyPr wrap="square" rtlCol="0">
            <a:spAutoFit/>
          </a:bodyPr>
          <a:lstStyle/>
          <a:p>
            <a:pPr algn="ctr"/>
            <a:r>
              <a:rPr lang="en-US" sz="1600" i="1" dirty="0">
                <a:latin typeface="Calibri" panose="020F0502020204030204" pitchFamily="34" charset="0"/>
                <a:cs typeface="Calibri" panose="020F0502020204030204" pitchFamily="34" charset="0"/>
              </a:rPr>
              <a:t>Dartmouth Health ORO - SYNERGY</a:t>
            </a:r>
          </a:p>
        </p:txBody>
      </p:sp>
      <p:sp>
        <p:nvSpPr>
          <p:cNvPr id="4" name="TextBox 3">
            <a:extLst>
              <a:ext uri="{FF2B5EF4-FFF2-40B4-BE49-F238E27FC236}">
                <a16:creationId xmlns:a16="http://schemas.microsoft.com/office/drawing/2014/main" id="{765FAD40-EAC7-5D6E-9E3F-73B9493A935D}"/>
              </a:ext>
            </a:extLst>
          </p:cNvPr>
          <p:cNvSpPr txBox="1"/>
          <p:nvPr/>
        </p:nvSpPr>
        <p:spPr>
          <a:xfrm>
            <a:off x="1306592" y="266269"/>
            <a:ext cx="9646156" cy="584775"/>
          </a:xfrm>
          <a:prstGeom prst="rect">
            <a:avLst/>
          </a:prstGeom>
          <a:noFill/>
        </p:spPr>
        <p:txBody>
          <a:bodyPr wrap="square">
            <a:spAutoFit/>
          </a:bodyPr>
          <a:lstStyle/>
          <a:p>
            <a:pPr algn="ctr"/>
            <a:r>
              <a:rPr lang="en-US" sz="3200" dirty="0">
                <a:latin typeface="Aptos" panose="020B0004020202020204" pitchFamily="34" charset="0"/>
                <a:cs typeface="Cavolini" panose="03000502040302020204" pitchFamily="66" charset="0"/>
              </a:rPr>
              <a:t>Data Request Form: Data Storage</a:t>
            </a:r>
            <a:endParaRPr lang="en-US" sz="3200" dirty="0">
              <a:latin typeface="Aptos" panose="020B0004020202020204" pitchFamily="34" charset="0"/>
            </a:endParaRPr>
          </a:p>
        </p:txBody>
      </p:sp>
      <p:pic>
        <p:nvPicPr>
          <p:cNvPr id="6" name="Picture 5" descr="A screenshot of a computer&#10;&#10;AI-generated content may be incorrect.">
            <a:extLst>
              <a:ext uri="{FF2B5EF4-FFF2-40B4-BE49-F238E27FC236}">
                <a16:creationId xmlns:a16="http://schemas.microsoft.com/office/drawing/2014/main" id="{D248E1ED-A2F7-EB7F-A64B-2457735172AD}"/>
              </a:ext>
            </a:extLst>
          </p:cNvPr>
          <p:cNvPicPr>
            <a:picLocks noChangeAspect="1"/>
          </p:cNvPicPr>
          <p:nvPr/>
        </p:nvPicPr>
        <p:blipFill>
          <a:blip r:embed="rId2"/>
          <a:stretch>
            <a:fillRect/>
          </a:stretch>
        </p:blipFill>
        <p:spPr>
          <a:xfrm>
            <a:off x="3989970" y="960648"/>
            <a:ext cx="4212059" cy="5373075"/>
          </a:xfrm>
          <a:prstGeom prst="rect">
            <a:avLst/>
          </a:prstGeom>
          <a:ln>
            <a:solidFill>
              <a:schemeClr val="tx1"/>
            </a:solidFill>
          </a:ln>
        </p:spPr>
      </p:pic>
    </p:spTree>
    <p:extLst>
      <p:ext uri="{BB962C8B-B14F-4D97-AF65-F5344CB8AC3E}">
        <p14:creationId xmlns:p14="http://schemas.microsoft.com/office/powerpoint/2010/main" val="42651724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DAEE1-B1BE-93EC-C97F-C614E40A4254}"/>
            </a:ext>
          </a:extLst>
        </p:cNvPr>
        <p:cNvGrpSpPr/>
        <p:nvPr/>
      </p:nvGrpSpPr>
      <p:grpSpPr>
        <a:xfrm>
          <a:off x="0" y="0"/>
          <a:ext cx="0" cy="0"/>
          <a:chOff x="0" y="0"/>
          <a:chExt cx="0" cy="0"/>
        </a:xfrm>
      </p:grpSpPr>
      <p:cxnSp>
        <p:nvCxnSpPr>
          <p:cNvPr id="33" name="Straight Connector 32">
            <a:extLst>
              <a:ext uri="{FF2B5EF4-FFF2-40B4-BE49-F238E27FC236}">
                <a16:creationId xmlns:a16="http://schemas.microsoft.com/office/drawing/2014/main" id="{CA0DDBA1-080F-B8CC-80B3-C88041E7DC74}"/>
              </a:ext>
            </a:extLst>
          </p:cNvPr>
          <p:cNvCxnSpPr/>
          <p:nvPr/>
        </p:nvCxnSpPr>
        <p:spPr>
          <a:xfrm>
            <a:off x="457200" y="6443328"/>
            <a:ext cx="11344940" cy="0"/>
          </a:xfrm>
          <a:prstGeom prst="line">
            <a:avLst/>
          </a:prstGeom>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99650F65-5A18-F020-45D5-5C289CAA8AB7}"/>
              </a:ext>
            </a:extLst>
          </p:cNvPr>
          <p:cNvSpPr txBox="1"/>
          <p:nvPr/>
        </p:nvSpPr>
        <p:spPr>
          <a:xfrm>
            <a:off x="9332119" y="6446136"/>
            <a:ext cx="2696326" cy="338554"/>
          </a:xfrm>
          <a:prstGeom prst="rect">
            <a:avLst/>
          </a:prstGeom>
          <a:noFill/>
        </p:spPr>
        <p:txBody>
          <a:bodyPr wrap="square" rtlCol="0">
            <a:spAutoFit/>
          </a:bodyPr>
          <a:lstStyle/>
          <a:p>
            <a:pPr algn="ctr"/>
            <a:r>
              <a:rPr lang="en-US" sz="1600" i="1" dirty="0">
                <a:latin typeface="Calibri" panose="020F0502020204030204" pitchFamily="34" charset="0"/>
                <a:cs typeface="Calibri" panose="020F0502020204030204" pitchFamily="34" charset="0"/>
              </a:rPr>
              <a:t>Research Informatics</a:t>
            </a:r>
          </a:p>
        </p:txBody>
      </p:sp>
      <p:sp>
        <p:nvSpPr>
          <p:cNvPr id="35" name="TextBox 34">
            <a:extLst>
              <a:ext uri="{FF2B5EF4-FFF2-40B4-BE49-F238E27FC236}">
                <a16:creationId xmlns:a16="http://schemas.microsoft.com/office/drawing/2014/main" id="{58D13273-EA39-2DD5-BF4C-3163E0A85239}"/>
              </a:ext>
            </a:extLst>
          </p:cNvPr>
          <p:cNvSpPr txBox="1"/>
          <p:nvPr/>
        </p:nvSpPr>
        <p:spPr>
          <a:xfrm>
            <a:off x="0" y="6454957"/>
            <a:ext cx="4358493" cy="338554"/>
          </a:xfrm>
          <a:prstGeom prst="rect">
            <a:avLst/>
          </a:prstGeom>
          <a:noFill/>
        </p:spPr>
        <p:txBody>
          <a:bodyPr wrap="square" rtlCol="0">
            <a:spAutoFit/>
          </a:bodyPr>
          <a:lstStyle/>
          <a:p>
            <a:pPr algn="ctr"/>
            <a:r>
              <a:rPr lang="en-US" sz="1600" i="1" dirty="0">
                <a:latin typeface="Calibri" panose="020F0502020204030204" pitchFamily="34" charset="0"/>
                <a:cs typeface="Calibri" panose="020F0502020204030204" pitchFamily="34" charset="0"/>
              </a:rPr>
              <a:t>Dartmouth Health ORO - SYNERGY</a:t>
            </a:r>
          </a:p>
        </p:txBody>
      </p:sp>
      <p:sp>
        <p:nvSpPr>
          <p:cNvPr id="4" name="TextBox 3">
            <a:extLst>
              <a:ext uri="{FF2B5EF4-FFF2-40B4-BE49-F238E27FC236}">
                <a16:creationId xmlns:a16="http://schemas.microsoft.com/office/drawing/2014/main" id="{765FAD40-EAC7-5D6E-9E3F-73B9493A935D}"/>
              </a:ext>
            </a:extLst>
          </p:cNvPr>
          <p:cNvSpPr txBox="1"/>
          <p:nvPr/>
        </p:nvSpPr>
        <p:spPr>
          <a:xfrm>
            <a:off x="1306592" y="266269"/>
            <a:ext cx="9646156" cy="584775"/>
          </a:xfrm>
          <a:prstGeom prst="rect">
            <a:avLst/>
          </a:prstGeom>
          <a:noFill/>
        </p:spPr>
        <p:txBody>
          <a:bodyPr wrap="square">
            <a:spAutoFit/>
          </a:bodyPr>
          <a:lstStyle/>
          <a:p>
            <a:pPr algn="ctr"/>
            <a:r>
              <a:rPr lang="en-US" sz="3200" dirty="0">
                <a:latin typeface="Aptos" panose="020B0004020202020204" pitchFamily="34" charset="0"/>
                <a:cs typeface="Cavolini" panose="03000502040302020204" pitchFamily="66" charset="0"/>
              </a:rPr>
              <a:t>Data Request Form: Data Access</a:t>
            </a:r>
            <a:endParaRPr lang="en-US" sz="3200" dirty="0">
              <a:latin typeface="Aptos" panose="020B0004020202020204" pitchFamily="34" charset="0"/>
            </a:endParaRPr>
          </a:p>
        </p:txBody>
      </p:sp>
      <p:pic>
        <p:nvPicPr>
          <p:cNvPr id="3" name="Picture 2" descr="A screenshot of a computer&#10;&#10;AI-generated content may be incorrect.">
            <a:extLst>
              <a:ext uri="{FF2B5EF4-FFF2-40B4-BE49-F238E27FC236}">
                <a16:creationId xmlns:a16="http://schemas.microsoft.com/office/drawing/2014/main" id="{5AD540BF-7A59-1D68-6123-CB89BB9CE8F4}"/>
              </a:ext>
            </a:extLst>
          </p:cNvPr>
          <p:cNvPicPr>
            <a:picLocks noChangeAspect="1"/>
          </p:cNvPicPr>
          <p:nvPr/>
        </p:nvPicPr>
        <p:blipFill>
          <a:blip r:embed="rId2"/>
          <a:stretch>
            <a:fillRect/>
          </a:stretch>
        </p:blipFill>
        <p:spPr>
          <a:xfrm>
            <a:off x="3703679" y="851044"/>
            <a:ext cx="4851981" cy="5520683"/>
          </a:xfrm>
          <a:prstGeom prst="rect">
            <a:avLst/>
          </a:prstGeom>
          <a:ln>
            <a:solidFill>
              <a:schemeClr val="tx1"/>
            </a:solidFill>
          </a:ln>
        </p:spPr>
      </p:pic>
      <p:sp>
        <p:nvSpPr>
          <p:cNvPr id="7" name="TextBox 6">
            <a:extLst>
              <a:ext uri="{FF2B5EF4-FFF2-40B4-BE49-F238E27FC236}">
                <a16:creationId xmlns:a16="http://schemas.microsoft.com/office/drawing/2014/main" id="{4341C17E-F61A-2297-F79E-1D25016DC3D5}"/>
              </a:ext>
            </a:extLst>
          </p:cNvPr>
          <p:cNvSpPr txBox="1"/>
          <p:nvPr/>
        </p:nvSpPr>
        <p:spPr>
          <a:xfrm>
            <a:off x="457200" y="1251153"/>
            <a:ext cx="3071813" cy="2031325"/>
          </a:xfrm>
          <a:prstGeom prst="rect">
            <a:avLst/>
          </a:prstGeom>
          <a:noFill/>
        </p:spPr>
        <p:txBody>
          <a:bodyPr wrap="square">
            <a:spAutoFit/>
          </a:bodyPr>
          <a:lstStyle/>
          <a:p>
            <a:r>
              <a:rPr lang="en-US" sz="1800" dirty="0">
                <a:effectLst/>
                <a:ea typeface="Times New Roman" panose="02020603050405020304" pitchFamily="18" charset="0"/>
              </a:rPr>
              <a:t>Important for understanding need for DUA or MDUTA:</a:t>
            </a:r>
          </a:p>
          <a:p>
            <a:endParaRPr lang="en-US" dirty="0"/>
          </a:p>
          <a:p>
            <a:r>
              <a:rPr lang="en-US" dirty="0"/>
              <a:t>It is our responsibility to protect our patients’ data wherever it moves for the research</a:t>
            </a:r>
          </a:p>
        </p:txBody>
      </p:sp>
    </p:spTree>
    <p:extLst>
      <p:ext uri="{BB962C8B-B14F-4D97-AF65-F5344CB8AC3E}">
        <p14:creationId xmlns:p14="http://schemas.microsoft.com/office/powerpoint/2010/main" val="27782613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DAEE1-B1BE-93EC-C97F-C614E40A4254}"/>
            </a:ext>
          </a:extLst>
        </p:cNvPr>
        <p:cNvGrpSpPr/>
        <p:nvPr/>
      </p:nvGrpSpPr>
      <p:grpSpPr>
        <a:xfrm>
          <a:off x="0" y="0"/>
          <a:ext cx="0" cy="0"/>
          <a:chOff x="0" y="0"/>
          <a:chExt cx="0" cy="0"/>
        </a:xfrm>
      </p:grpSpPr>
      <p:cxnSp>
        <p:nvCxnSpPr>
          <p:cNvPr id="33" name="Straight Connector 32">
            <a:extLst>
              <a:ext uri="{FF2B5EF4-FFF2-40B4-BE49-F238E27FC236}">
                <a16:creationId xmlns:a16="http://schemas.microsoft.com/office/drawing/2014/main" id="{CA0DDBA1-080F-B8CC-80B3-C88041E7DC74}"/>
              </a:ext>
            </a:extLst>
          </p:cNvPr>
          <p:cNvCxnSpPr/>
          <p:nvPr/>
        </p:nvCxnSpPr>
        <p:spPr>
          <a:xfrm>
            <a:off x="457200" y="6443328"/>
            <a:ext cx="11344940" cy="0"/>
          </a:xfrm>
          <a:prstGeom prst="line">
            <a:avLst/>
          </a:prstGeom>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99650F65-5A18-F020-45D5-5C289CAA8AB7}"/>
              </a:ext>
            </a:extLst>
          </p:cNvPr>
          <p:cNvSpPr txBox="1"/>
          <p:nvPr/>
        </p:nvSpPr>
        <p:spPr>
          <a:xfrm>
            <a:off x="9332119" y="6446136"/>
            <a:ext cx="2696326" cy="338554"/>
          </a:xfrm>
          <a:prstGeom prst="rect">
            <a:avLst/>
          </a:prstGeom>
          <a:noFill/>
        </p:spPr>
        <p:txBody>
          <a:bodyPr wrap="square" rtlCol="0">
            <a:spAutoFit/>
          </a:bodyPr>
          <a:lstStyle/>
          <a:p>
            <a:pPr algn="ctr"/>
            <a:r>
              <a:rPr lang="en-US" sz="1600" i="1" dirty="0">
                <a:latin typeface="Calibri" panose="020F0502020204030204" pitchFamily="34" charset="0"/>
                <a:cs typeface="Calibri" panose="020F0502020204030204" pitchFamily="34" charset="0"/>
              </a:rPr>
              <a:t>Research Informatics</a:t>
            </a:r>
          </a:p>
        </p:txBody>
      </p:sp>
      <p:sp>
        <p:nvSpPr>
          <p:cNvPr id="35" name="TextBox 34">
            <a:extLst>
              <a:ext uri="{FF2B5EF4-FFF2-40B4-BE49-F238E27FC236}">
                <a16:creationId xmlns:a16="http://schemas.microsoft.com/office/drawing/2014/main" id="{58D13273-EA39-2DD5-BF4C-3163E0A85239}"/>
              </a:ext>
            </a:extLst>
          </p:cNvPr>
          <p:cNvSpPr txBox="1"/>
          <p:nvPr/>
        </p:nvSpPr>
        <p:spPr>
          <a:xfrm>
            <a:off x="0" y="6454957"/>
            <a:ext cx="4358493" cy="338554"/>
          </a:xfrm>
          <a:prstGeom prst="rect">
            <a:avLst/>
          </a:prstGeom>
          <a:noFill/>
        </p:spPr>
        <p:txBody>
          <a:bodyPr wrap="square" rtlCol="0">
            <a:spAutoFit/>
          </a:bodyPr>
          <a:lstStyle/>
          <a:p>
            <a:pPr algn="ctr"/>
            <a:r>
              <a:rPr lang="en-US" sz="1600" i="1" dirty="0">
                <a:latin typeface="Calibri" panose="020F0502020204030204" pitchFamily="34" charset="0"/>
                <a:cs typeface="Calibri" panose="020F0502020204030204" pitchFamily="34" charset="0"/>
              </a:rPr>
              <a:t>Dartmouth Health ORO - SYNERGY</a:t>
            </a:r>
          </a:p>
        </p:txBody>
      </p:sp>
      <p:sp>
        <p:nvSpPr>
          <p:cNvPr id="4" name="TextBox 3">
            <a:extLst>
              <a:ext uri="{FF2B5EF4-FFF2-40B4-BE49-F238E27FC236}">
                <a16:creationId xmlns:a16="http://schemas.microsoft.com/office/drawing/2014/main" id="{765FAD40-EAC7-5D6E-9E3F-73B9493A935D}"/>
              </a:ext>
            </a:extLst>
          </p:cNvPr>
          <p:cNvSpPr txBox="1"/>
          <p:nvPr/>
        </p:nvSpPr>
        <p:spPr>
          <a:xfrm>
            <a:off x="1306592" y="166253"/>
            <a:ext cx="9646156" cy="584775"/>
          </a:xfrm>
          <a:prstGeom prst="rect">
            <a:avLst/>
          </a:prstGeom>
          <a:noFill/>
        </p:spPr>
        <p:txBody>
          <a:bodyPr wrap="square">
            <a:spAutoFit/>
          </a:bodyPr>
          <a:lstStyle/>
          <a:p>
            <a:pPr algn="ctr"/>
            <a:r>
              <a:rPr lang="en-US" sz="3200" dirty="0" err="1">
                <a:latin typeface="Aptos" panose="020B0004020202020204" pitchFamily="34" charset="0"/>
                <a:cs typeface="Cavolini" panose="03000502040302020204" pitchFamily="66" charset="0"/>
              </a:rPr>
              <a:t>RIDGe</a:t>
            </a:r>
            <a:r>
              <a:rPr lang="en-US" sz="3200" dirty="0">
                <a:latin typeface="Aptos" panose="020B0004020202020204" pitchFamily="34" charset="0"/>
                <a:cs typeface="Cavolini" panose="03000502040302020204" pitchFamily="66" charset="0"/>
              </a:rPr>
              <a:t> meeting preparation</a:t>
            </a:r>
            <a:endParaRPr lang="en-US" sz="3200" dirty="0">
              <a:latin typeface="Aptos" panose="020B0004020202020204" pitchFamily="34" charset="0"/>
            </a:endParaRPr>
          </a:p>
        </p:txBody>
      </p:sp>
      <p:sp>
        <p:nvSpPr>
          <p:cNvPr id="3" name="TextBox 2">
            <a:extLst>
              <a:ext uri="{FF2B5EF4-FFF2-40B4-BE49-F238E27FC236}">
                <a16:creationId xmlns:a16="http://schemas.microsoft.com/office/drawing/2014/main" id="{1D5F440D-87CD-A68B-8035-5317573E71E4}"/>
              </a:ext>
            </a:extLst>
          </p:cNvPr>
          <p:cNvSpPr txBox="1"/>
          <p:nvPr/>
        </p:nvSpPr>
        <p:spPr>
          <a:xfrm>
            <a:off x="554416" y="694787"/>
            <a:ext cx="11076105" cy="3477875"/>
          </a:xfrm>
          <a:prstGeom prst="rect">
            <a:avLst/>
          </a:prstGeom>
          <a:noFill/>
        </p:spPr>
        <p:txBody>
          <a:bodyPr wrap="square">
            <a:spAutoFit/>
          </a:bodyPr>
          <a:lstStyle/>
          <a:p>
            <a:pPr marL="0" marR="0">
              <a:buNone/>
            </a:pPr>
            <a:r>
              <a:rPr lang="en-US" sz="2000" dirty="0">
                <a:effectLst/>
                <a:ea typeface="Times New Roman" panose="02020603050405020304" pitchFamily="18" charset="0"/>
              </a:rPr>
              <a:t>Pre-</a:t>
            </a:r>
            <a:r>
              <a:rPr lang="en-US" sz="2000" dirty="0" err="1">
                <a:effectLst/>
                <a:ea typeface="Times New Roman" panose="02020603050405020304" pitchFamily="18" charset="0"/>
              </a:rPr>
              <a:t>RIDGe</a:t>
            </a:r>
            <a:r>
              <a:rPr lang="en-US" sz="2000" dirty="0">
                <a:effectLst/>
                <a:ea typeface="Times New Roman" panose="02020603050405020304" pitchFamily="18" charset="0"/>
              </a:rPr>
              <a:t> preparation aims to ensure that all </a:t>
            </a:r>
            <a:r>
              <a:rPr lang="en-US" sz="2000" dirty="0" err="1">
                <a:effectLst/>
                <a:ea typeface="Times New Roman" panose="02020603050405020304" pitchFamily="18" charset="0"/>
              </a:rPr>
              <a:t>RIDGe</a:t>
            </a:r>
            <a:r>
              <a:rPr lang="en-US" sz="2000" dirty="0">
                <a:effectLst/>
                <a:ea typeface="Times New Roman" panose="02020603050405020304" pitchFamily="18" charset="0"/>
              </a:rPr>
              <a:t> determinations are ‘YES’:</a:t>
            </a:r>
            <a:endParaRPr lang="en-US" sz="2000" dirty="0">
              <a:ea typeface="Times New Roman" panose="02020603050405020304" pitchFamily="18" charset="0"/>
            </a:endParaRPr>
          </a:p>
          <a:p>
            <a:pPr marL="0" marR="0">
              <a:buNone/>
            </a:pPr>
            <a:endParaRPr lang="en-US" sz="2000" dirty="0">
              <a:ea typeface="Times New Roman" panose="02020603050405020304" pitchFamily="18" charset="0"/>
            </a:endParaRPr>
          </a:p>
          <a:p>
            <a:pPr marL="342900" marR="0" indent="-342900">
              <a:buFont typeface="Arial" panose="020B0604020202020204" pitchFamily="34" charset="0"/>
              <a:buChar char="•"/>
            </a:pPr>
            <a:r>
              <a:rPr lang="en-US" sz="2000" dirty="0">
                <a:ea typeface="Times New Roman" panose="02020603050405020304" pitchFamily="18" charset="0"/>
              </a:rPr>
              <a:t>Team reviews each </a:t>
            </a:r>
            <a:r>
              <a:rPr lang="en-US" sz="2000" dirty="0" err="1">
                <a:ea typeface="Times New Roman" panose="02020603050405020304" pitchFamily="18" charset="0"/>
              </a:rPr>
              <a:t>RIDGe</a:t>
            </a:r>
            <a:r>
              <a:rPr lang="en-US" sz="2000" dirty="0">
                <a:ea typeface="Times New Roman" panose="02020603050405020304" pitchFamily="18" charset="0"/>
              </a:rPr>
              <a:t> review request submission</a:t>
            </a:r>
          </a:p>
          <a:p>
            <a:pPr marL="800100" lvl="1" indent="-342900">
              <a:buFont typeface="Arial" panose="020B0604020202020204" pitchFamily="34" charset="0"/>
              <a:buChar char="•"/>
            </a:pPr>
            <a:r>
              <a:rPr lang="en-US" sz="2000" dirty="0">
                <a:ea typeface="Times New Roman" panose="02020603050405020304" pitchFamily="18" charset="0"/>
              </a:rPr>
              <a:t>Data Request Form, if applicable</a:t>
            </a:r>
          </a:p>
          <a:p>
            <a:pPr marL="800100" lvl="1" indent="-342900">
              <a:buFont typeface="Arial" panose="020B0604020202020204" pitchFamily="34" charset="0"/>
              <a:buChar char="•"/>
            </a:pPr>
            <a:r>
              <a:rPr lang="en-US" sz="2000" dirty="0">
                <a:ea typeface="Times New Roman" panose="02020603050405020304" pitchFamily="18" charset="0"/>
              </a:rPr>
              <a:t>Protocol</a:t>
            </a:r>
          </a:p>
          <a:p>
            <a:pPr marL="800100" lvl="1" indent="-342900">
              <a:buFont typeface="Arial" panose="020B0604020202020204" pitchFamily="34" charset="0"/>
              <a:buChar char="•"/>
            </a:pPr>
            <a:r>
              <a:rPr lang="en-US" sz="2000" dirty="0">
                <a:ea typeface="Times New Roman" panose="02020603050405020304" pitchFamily="18" charset="0"/>
              </a:rPr>
              <a:t>Ancillary documents (e.g., data element spreadsheet)</a:t>
            </a:r>
          </a:p>
          <a:p>
            <a:pPr marL="342900" marR="0" indent="-342900">
              <a:buFont typeface="Arial" panose="020B0604020202020204" pitchFamily="34" charset="0"/>
              <a:buChar char="•"/>
            </a:pPr>
            <a:r>
              <a:rPr lang="en-US" sz="2000" dirty="0">
                <a:ea typeface="Times New Roman" panose="02020603050405020304" pitchFamily="18" charset="0"/>
              </a:rPr>
              <a:t>Background research is often necessary, e.g., are markers somatic or germline</a:t>
            </a:r>
          </a:p>
          <a:p>
            <a:pPr marL="342900" marR="0" indent="-342900">
              <a:buFont typeface="Arial" panose="020B0604020202020204" pitchFamily="34" charset="0"/>
              <a:buChar char="•"/>
            </a:pPr>
            <a:r>
              <a:rPr lang="en-US" sz="2000" dirty="0">
                <a:ea typeface="Times New Roman" panose="02020603050405020304" pitchFamily="18" charset="0"/>
              </a:rPr>
              <a:t>Contact subject matter experts for clarification</a:t>
            </a:r>
          </a:p>
          <a:p>
            <a:pPr marL="342900" marR="0" indent="-342900">
              <a:buFont typeface="Arial" panose="020B0604020202020204" pitchFamily="34" charset="0"/>
              <a:buChar char="•"/>
            </a:pPr>
            <a:r>
              <a:rPr lang="en-US" sz="2000" dirty="0">
                <a:ea typeface="Times New Roman" panose="02020603050405020304" pitchFamily="18" charset="0"/>
              </a:rPr>
              <a:t>Contact study team for clarification</a:t>
            </a:r>
          </a:p>
          <a:p>
            <a:pPr marL="342900" marR="0" indent="-342900">
              <a:buFont typeface="Arial" panose="020B0604020202020204" pitchFamily="34" charset="0"/>
              <a:buChar char="•"/>
            </a:pPr>
            <a:r>
              <a:rPr lang="en-US" sz="2000" dirty="0">
                <a:ea typeface="Times New Roman" panose="02020603050405020304" pitchFamily="18" charset="0"/>
              </a:rPr>
              <a:t>Accept studies for review up to two hours before the </a:t>
            </a:r>
            <a:r>
              <a:rPr lang="en-US" sz="2000" dirty="0" err="1">
                <a:ea typeface="Times New Roman" panose="02020603050405020304" pitchFamily="18" charset="0"/>
              </a:rPr>
              <a:t>RIDGe</a:t>
            </a:r>
            <a:r>
              <a:rPr lang="en-US" sz="2000" dirty="0">
                <a:ea typeface="Times New Roman" panose="02020603050405020304" pitchFamily="18" charset="0"/>
              </a:rPr>
              <a:t> committee meeting</a:t>
            </a:r>
          </a:p>
          <a:p>
            <a:pPr marL="1200150" lvl="2" indent="-285750">
              <a:buFont typeface="Arial" panose="020B0604020202020204" pitchFamily="34" charset="0"/>
              <a:buChar char="•"/>
            </a:pPr>
            <a:endParaRPr lang="en-US" sz="2000" dirty="0">
              <a:effectLst/>
              <a:ea typeface="Times New Roman" panose="02020603050405020304" pitchFamily="18" charset="0"/>
            </a:endParaRPr>
          </a:p>
        </p:txBody>
      </p:sp>
      <p:pic>
        <p:nvPicPr>
          <p:cNvPr id="7" name="Picture 2">
            <a:extLst>
              <a:ext uri="{FF2B5EF4-FFF2-40B4-BE49-F238E27FC236}">
                <a16:creationId xmlns:a16="http://schemas.microsoft.com/office/drawing/2014/main" id="{7581DB49-BF73-A06D-2EBD-4FB963B38D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6429" y="3971218"/>
            <a:ext cx="1782131" cy="1834797"/>
          </a:xfrm>
          <a:prstGeom prst="rect">
            <a:avLst/>
          </a:prstGeom>
          <a:noFill/>
          <a:ln>
            <a:solidFill>
              <a:schemeClr val="tx1">
                <a:lumMod val="85000"/>
                <a:lumOff val="15000"/>
              </a:schemeClr>
            </a:solidFill>
          </a:ln>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F4FC7EDC-DD33-2037-901E-291C3D109DE1}"/>
              </a:ext>
            </a:extLst>
          </p:cNvPr>
          <p:cNvSpPr txBox="1"/>
          <p:nvPr/>
        </p:nvSpPr>
        <p:spPr>
          <a:xfrm>
            <a:off x="1096429" y="5803414"/>
            <a:ext cx="1782131" cy="369332"/>
          </a:xfrm>
          <a:prstGeom prst="rect">
            <a:avLst/>
          </a:prstGeom>
          <a:noFill/>
        </p:spPr>
        <p:txBody>
          <a:bodyPr wrap="square">
            <a:spAutoFit/>
          </a:bodyPr>
          <a:lstStyle/>
          <a:p>
            <a:r>
              <a:rPr lang="en-US" sz="1800" dirty="0">
                <a:cs typeface="Cavolini" panose="03000502040302020204" pitchFamily="66" charset="0"/>
              </a:rPr>
              <a:t>Timothy Burdick</a:t>
            </a:r>
            <a:endParaRPr lang="en-US" dirty="0"/>
          </a:p>
        </p:txBody>
      </p:sp>
      <p:sp>
        <p:nvSpPr>
          <p:cNvPr id="9" name="TextBox 8">
            <a:extLst>
              <a:ext uri="{FF2B5EF4-FFF2-40B4-BE49-F238E27FC236}">
                <a16:creationId xmlns:a16="http://schemas.microsoft.com/office/drawing/2014/main" id="{7D24F025-9A28-263F-DDB8-8A3BF3B826F6}"/>
              </a:ext>
            </a:extLst>
          </p:cNvPr>
          <p:cNvSpPr txBox="1"/>
          <p:nvPr/>
        </p:nvSpPr>
        <p:spPr>
          <a:xfrm>
            <a:off x="5850014" y="5936108"/>
            <a:ext cx="1782131" cy="369332"/>
          </a:xfrm>
          <a:prstGeom prst="rect">
            <a:avLst/>
          </a:prstGeom>
          <a:noFill/>
        </p:spPr>
        <p:txBody>
          <a:bodyPr wrap="square" anchor="b">
            <a:spAutoFit/>
          </a:bodyPr>
          <a:lstStyle/>
          <a:p>
            <a:r>
              <a:rPr lang="en-US" sz="1800" dirty="0">
                <a:cs typeface="Cavolini" panose="03000502040302020204" pitchFamily="66" charset="0"/>
              </a:rPr>
              <a:t>Kristen Anton</a:t>
            </a:r>
            <a:endParaRPr lang="en-US" dirty="0"/>
          </a:p>
        </p:txBody>
      </p:sp>
      <p:pic>
        <p:nvPicPr>
          <p:cNvPr id="10" name="Picture 9" descr="A close-up of a person smiling&#10;&#10;AI-generated content may be incorrect.">
            <a:extLst>
              <a:ext uri="{FF2B5EF4-FFF2-40B4-BE49-F238E27FC236}">
                <a16:creationId xmlns:a16="http://schemas.microsoft.com/office/drawing/2014/main" id="{AD5C0FFD-22C7-50CA-FBAD-4A7621C641B7}"/>
              </a:ext>
            </a:extLst>
          </p:cNvPr>
          <p:cNvPicPr>
            <a:picLocks noChangeAspect="1"/>
          </p:cNvPicPr>
          <p:nvPr/>
        </p:nvPicPr>
        <p:blipFill>
          <a:blip r:embed="rId3"/>
          <a:stretch>
            <a:fillRect/>
          </a:stretch>
        </p:blipFill>
        <p:spPr>
          <a:xfrm>
            <a:off x="5772697" y="3931005"/>
            <a:ext cx="1663909" cy="2012898"/>
          </a:xfrm>
          <a:prstGeom prst="rect">
            <a:avLst/>
          </a:prstGeom>
          <a:ln>
            <a:solidFill>
              <a:schemeClr val="tx1"/>
            </a:solidFill>
          </a:ln>
        </p:spPr>
      </p:pic>
      <p:sp>
        <p:nvSpPr>
          <p:cNvPr id="11" name="TextBox 10">
            <a:extLst>
              <a:ext uri="{FF2B5EF4-FFF2-40B4-BE49-F238E27FC236}">
                <a16:creationId xmlns:a16="http://schemas.microsoft.com/office/drawing/2014/main" id="{50C1EB1A-B018-9A6F-4C3E-C9A8AD3645C3}"/>
              </a:ext>
            </a:extLst>
          </p:cNvPr>
          <p:cNvSpPr txBox="1"/>
          <p:nvPr/>
        </p:nvSpPr>
        <p:spPr>
          <a:xfrm>
            <a:off x="3467186" y="5838936"/>
            <a:ext cx="2112217" cy="369332"/>
          </a:xfrm>
          <a:prstGeom prst="rect">
            <a:avLst/>
          </a:prstGeom>
          <a:noFill/>
        </p:spPr>
        <p:txBody>
          <a:bodyPr wrap="square">
            <a:spAutoFit/>
          </a:bodyPr>
          <a:lstStyle/>
          <a:p>
            <a:r>
              <a:rPr lang="en-US" sz="1800" dirty="0">
                <a:cs typeface="Cavolini" panose="03000502040302020204" pitchFamily="66" charset="0"/>
              </a:rPr>
              <a:t>Charlotte Jeffreys</a:t>
            </a:r>
            <a:endParaRPr lang="en-US" dirty="0"/>
          </a:p>
        </p:txBody>
      </p:sp>
      <p:pic>
        <p:nvPicPr>
          <p:cNvPr id="12" name="Picture 11" descr="A person smiling at camera&#10;&#10;AI-generated content may be incorrect.">
            <a:extLst>
              <a:ext uri="{FF2B5EF4-FFF2-40B4-BE49-F238E27FC236}">
                <a16:creationId xmlns:a16="http://schemas.microsoft.com/office/drawing/2014/main" id="{9FF915B7-236F-C30C-F619-E4D9595A84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5000" y="3985625"/>
            <a:ext cx="1834789" cy="1872426"/>
          </a:xfrm>
          <a:prstGeom prst="rect">
            <a:avLst/>
          </a:prstGeom>
          <a:ln>
            <a:solidFill>
              <a:schemeClr val="tx1"/>
            </a:solidFill>
          </a:ln>
        </p:spPr>
      </p:pic>
      <p:sp>
        <p:nvSpPr>
          <p:cNvPr id="13" name="TextBox 12">
            <a:extLst>
              <a:ext uri="{FF2B5EF4-FFF2-40B4-BE49-F238E27FC236}">
                <a16:creationId xmlns:a16="http://schemas.microsoft.com/office/drawing/2014/main" id="{A0BB6309-2573-B1AB-8840-D2C9239C0655}"/>
              </a:ext>
            </a:extLst>
          </p:cNvPr>
          <p:cNvSpPr txBox="1"/>
          <p:nvPr/>
        </p:nvSpPr>
        <p:spPr>
          <a:xfrm>
            <a:off x="7802137" y="5897404"/>
            <a:ext cx="2112217" cy="369332"/>
          </a:xfrm>
          <a:prstGeom prst="rect">
            <a:avLst/>
          </a:prstGeom>
          <a:noFill/>
        </p:spPr>
        <p:txBody>
          <a:bodyPr wrap="square" anchor="b">
            <a:spAutoFit/>
          </a:bodyPr>
          <a:lstStyle/>
          <a:p>
            <a:r>
              <a:rPr lang="en-US" sz="1800" dirty="0">
                <a:cs typeface="Cavolini" panose="03000502040302020204" pitchFamily="66" charset="0"/>
              </a:rPr>
              <a:t>Ruchir Goswami</a:t>
            </a:r>
            <a:endParaRPr lang="en-US" dirty="0"/>
          </a:p>
        </p:txBody>
      </p:sp>
      <p:pic>
        <p:nvPicPr>
          <p:cNvPr id="14" name="Picture 4">
            <a:extLst>
              <a:ext uri="{FF2B5EF4-FFF2-40B4-BE49-F238E27FC236}">
                <a16:creationId xmlns:a16="http://schemas.microsoft.com/office/drawing/2014/main" id="{BAC80CCA-1FB2-C8A2-2E91-753B60E2E5E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03503" y="3931005"/>
            <a:ext cx="1309061" cy="196359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29CCF686-F99C-41F7-2C1A-AA4D67E87D8D}"/>
              </a:ext>
            </a:extLst>
          </p:cNvPr>
          <p:cNvSpPr txBox="1"/>
          <p:nvPr/>
        </p:nvSpPr>
        <p:spPr>
          <a:xfrm>
            <a:off x="9735193" y="3874737"/>
            <a:ext cx="2146782" cy="1477328"/>
          </a:xfrm>
          <a:prstGeom prst="rect">
            <a:avLst/>
          </a:prstGeom>
          <a:noFill/>
        </p:spPr>
        <p:txBody>
          <a:bodyPr wrap="square">
            <a:spAutoFit/>
          </a:bodyPr>
          <a:lstStyle/>
          <a:p>
            <a:r>
              <a:rPr lang="en-US" dirty="0"/>
              <a:t>3 hours per week set aside for collaborative discussion and case preparation …</a:t>
            </a:r>
          </a:p>
        </p:txBody>
      </p:sp>
    </p:spTree>
    <p:extLst>
      <p:ext uri="{BB962C8B-B14F-4D97-AF65-F5344CB8AC3E}">
        <p14:creationId xmlns:p14="http://schemas.microsoft.com/office/powerpoint/2010/main" val="7655547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DAEE1-B1BE-93EC-C97F-C614E40A4254}"/>
            </a:ext>
          </a:extLst>
        </p:cNvPr>
        <p:cNvGrpSpPr/>
        <p:nvPr/>
      </p:nvGrpSpPr>
      <p:grpSpPr>
        <a:xfrm>
          <a:off x="0" y="0"/>
          <a:ext cx="0" cy="0"/>
          <a:chOff x="0" y="0"/>
          <a:chExt cx="0" cy="0"/>
        </a:xfrm>
      </p:grpSpPr>
      <p:cxnSp>
        <p:nvCxnSpPr>
          <p:cNvPr id="33" name="Straight Connector 32">
            <a:extLst>
              <a:ext uri="{FF2B5EF4-FFF2-40B4-BE49-F238E27FC236}">
                <a16:creationId xmlns:a16="http://schemas.microsoft.com/office/drawing/2014/main" id="{CA0DDBA1-080F-B8CC-80B3-C88041E7DC74}"/>
              </a:ext>
            </a:extLst>
          </p:cNvPr>
          <p:cNvCxnSpPr/>
          <p:nvPr/>
        </p:nvCxnSpPr>
        <p:spPr>
          <a:xfrm>
            <a:off x="457200" y="6443328"/>
            <a:ext cx="11344940" cy="0"/>
          </a:xfrm>
          <a:prstGeom prst="line">
            <a:avLst/>
          </a:prstGeom>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99650F65-5A18-F020-45D5-5C289CAA8AB7}"/>
              </a:ext>
            </a:extLst>
          </p:cNvPr>
          <p:cNvSpPr txBox="1"/>
          <p:nvPr/>
        </p:nvSpPr>
        <p:spPr>
          <a:xfrm>
            <a:off x="9332119" y="6446136"/>
            <a:ext cx="2696326" cy="338554"/>
          </a:xfrm>
          <a:prstGeom prst="rect">
            <a:avLst/>
          </a:prstGeom>
          <a:noFill/>
        </p:spPr>
        <p:txBody>
          <a:bodyPr wrap="square" rtlCol="0">
            <a:spAutoFit/>
          </a:bodyPr>
          <a:lstStyle/>
          <a:p>
            <a:pPr algn="ctr"/>
            <a:r>
              <a:rPr lang="en-US" sz="1600" i="1" dirty="0">
                <a:latin typeface="Calibri" panose="020F0502020204030204" pitchFamily="34" charset="0"/>
                <a:cs typeface="Calibri" panose="020F0502020204030204" pitchFamily="34" charset="0"/>
              </a:rPr>
              <a:t>Research Informatics</a:t>
            </a:r>
          </a:p>
        </p:txBody>
      </p:sp>
      <p:sp>
        <p:nvSpPr>
          <p:cNvPr id="35" name="TextBox 34">
            <a:extLst>
              <a:ext uri="{FF2B5EF4-FFF2-40B4-BE49-F238E27FC236}">
                <a16:creationId xmlns:a16="http://schemas.microsoft.com/office/drawing/2014/main" id="{58D13273-EA39-2DD5-BF4C-3163E0A85239}"/>
              </a:ext>
            </a:extLst>
          </p:cNvPr>
          <p:cNvSpPr txBox="1"/>
          <p:nvPr/>
        </p:nvSpPr>
        <p:spPr>
          <a:xfrm>
            <a:off x="0" y="6454957"/>
            <a:ext cx="4358493" cy="338554"/>
          </a:xfrm>
          <a:prstGeom prst="rect">
            <a:avLst/>
          </a:prstGeom>
          <a:noFill/>
        </p:spPr>
        <p:txBody>
          <a:bodyPr wrap="square" rtlCol="0">
            <a:spAutoFit/>
          </a:bodyPr>
          <a:lstStyle/>
          <a:p>
            <a:pPr algn="ctr"/>
            <a:r>
              <a:rPr lang="en-US" sz="1600" i="1" dirty="0">
                <a:latin typeface="Calibri" panose="020F0502020204030204" pitchFamily="34" charset="0"/>
                <a:cs typeface="Calibri" panose="020F0502020204030204" pitchFamily="34" charset="0"/>
              </a:rPr>
              <a:t>Dartmouth Health ORO - SYNERGY</a:t>
            </a:r>
          </a:p>
        </p:txBody>
      </p:sp>
      <p:sp>
        <p:nvSpPr>
          <p:cNvPr id="2" name="Oval 1">
            <a:extLst>
              <a:ext uri="{FF2B5EF4-FFF2-40B4-BE49-F238E27FC236}">
                <a16:creationId xmlns:a16="http://schemas.microsoft.com/office/drawing/2014/main" id="{46D2F880-D239-4BBF-B8A7-BBD4221AB612}"/>
              </a:ext>
            </a:extLst>
          </p:cNvPr>
          <p:cNvSpPr/>
          <p:nvPr/>
        </p:nvSpPr>
        <p:spPr>
          <a:xfrm>
            <a:off x="8062513" y="3292228"/>
            <a:ext cx="2872666" cy="3162729"/>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7611D6C8-7E7C-E473-DE70-88834C32486B}"/>
              </a:ext>
            </a:extLst>
          </p:cNvPr>
          <p:cNvSpPr txBox="1"/>
          <p:nvPr/>
        </p:nvSpPr>
        <p:spPr>
          <a:xfrm>
            <a:off x="10228939" y="2715350"/>
            <a:ext cx="1948215" cy="923330"/>
          </a:xfrm>
          <a:prstGeom prst="rect">
            <a:avLst/>
          </a:prstGeom>
          <a:noFill/>
        </p:spPr>
        <p:txBody>
          <a:bodyPr wrap="square">
            <a:spAutoFit/>
          </a:bodyPr>
          <a:lstStyle/>
          <a:p>
            <a:pPr marR="0"/>
            <a:r>
              <a:rPr lang="en-US" sz="1800" dirty="0">
                <a:solidFill>
                  <a:srgbClr val="FF0000"/>
                </a:solidFill>
                <a:ea typeface="Times New Roman" panose="02020603050405020304" pitchFamily="18" charset="0"/>
              </a:rPr>
              <a:t>Process manager, letter writer, communicator</a:t>
            </a:r>
          </a:p>
        </p:txBody>
      </p:sp>
      <p:pic>
        <p:nvPicPr>
          <p:cNvPr id="15" name="Picture 14" descr="A yellow star with a white background&#10;&#10;AI-generated content may be incorrect.">
            <a:extLst>
              <a:ext uri="{FF2B5EF4-FFF2-40B4-BE49-F238E27FC236}">
                <a16:creationId xmlns:a16="http://schemas.microsoft.com/office/drawing/2014/main" id="{F6535EC0-A40F-5877-E29D-B800C2C2EFEC}"/>
              </a:ext>
            </a:extLst>
          </p:cNvPr>
          <p:cNvPicPr>
            <a:picLocks noChangeAspect="1"/>
          </p:cNvPicPr>
          <p:nvPr/>
        </p:nvPicPr>
        <p:blipFill>
          <a:blip r:embed="rId2"/>
          <a:stretch>
            <a:fillRect/>
          </a:stretch>
        </p:blipFill>
        <p:spPr>
          <a:xfrm rot="1679910">
            <a:off x="8291003" y="4540669"/>
            <a:ext cx="526073" cy="465999"/>
          </a:xfrm>
          <a:prstGeom prst="rect">
            <a:avLst/>
          </a:prstGeom>
        </p:spPr>
      </p:pic>
      <p:pic>
        <p:nvPicPr>
          <p:cNvPr id="16" name="Picture 2">
            <a:extLst>
              <a:ext uri="{FF2B5EF4-FFF2-40B4-BE49-F238E27FC236}">
                <a16:creationId xmlns:a16="http://schemas.microsoft.com/office/drawing/2014/main" id="{9ADB09CC-508E-D236-23B2-84431C20B9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6429" y="3971218"/>
            <a:ext cx="1782131" cy="1834797"/>
          </a:xfrm>
          <a:prstGeom prst="rect">
            <a:avLst/>
          </a:prstGeom>
          <a:noFill/>
          <a:ln>
            <a:solidFill>
              <a:schemeClr val="tx1">
                <a:lumMod val="85000"/>
                <a:lumOff val="15000"/>
              </a:schemeClr>
            </a:solidFill>
          </a:ln>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64FADF32-48BA-5D17-206E-A876E7E4C2F8}"/>
              </a:ext>
            </a:extLst>
          </p:cNvPr>
          <p:cNvSpPr txBox="1"/>
          <p:nvPr/>
        </p:nvSpPr>
        <p:spPr>
          <a:xfrm>
            <a:off x="1096429" y="5803414"/>
            <a:ext cx="1782131" cy="369332"/>
          </a:xfrm>
          <a:prstGeom prst="rect">
            <a:avLst/>
          </a:prstGeom>
          <a:noFill/>
        </p:spPr>
        <p:txBody>
          <a:bodyPr wrap="square">
            <a:spAutoFit/>
          </a:bodyPr>
          <a:lstStyle/>
          <a:p>
            <a:r>
              <a:rPr lang="en-US" sz="1800" dirty="0">
                <a:cs typeface="Cavolini" panose="03000502040302020204" pitchFamily="66" charset="0"/>
              </a:rPr>
              <a:t>Timothy Burdick</a:t>
            </a:r>
            <a:endParaRPr lang="en-US" dirty="0"/>
          </a:p>
        </p:txBody>
      </p:sp>
      <p:sp>
        <p:nvSpPr>
          <p:cNvPr id="18" name="TextBox 17">
            <a:extLst>
              <a:ext uri="{FF2B5EF4-FFF2-40B4-BE49-F238E27FC236}">
                <a16:creationId xmlns:a16="http://schemas.microsoft.com/office/drawing/2014/main" id="{7F02ED25-9362-AB1E-D9FA-13C18F68DF76}"/>
              </a:ext>
            </a:extLst>
          </p:cNvPr>
          <p:cNvSpPr txBox="1"/>
          <p:nvPr/>
        </p:nvSpPr>
        <p:spPr>
          <a:xfrm>
            <a:off x="5850014" y="5936108"/>
            <a:ext cx="1782131" cy="369332"/>
          </a:xfrm>
          <a:prstGeom prst="rect">
            <a:avLst/>
          </a:prstGeom>
          <a:noFill/>
        </p:spPr>
        <p:txBody>
          <a:bodyPr wrap="square" anchor="b">
            <a:spAutoFit/>
          </a:bodyPr>
          <a:lstStyle/>
          <a:p>
            <a:r>
              <a:rPr lang="en-US" sz="1800" dirty="0">
                <a:cs typeface="Cavolini" panose="03000502040302020204" pitchFamily="66" charset="0"/>
              </a:rPr>
              <a:t>Kristen Anton</a:t>
            </a:r>
            <a:endParaRPr lang="en-US" dirty="0"/>
          </a:p>
        </p:txBody>
      </p:sp>
      <p:pic>
        <p:nvPicPr>
          <p:cNvPr id="19" name="Picture 18" descr="A close-up of a person smiling&#10;&#10;AI-generated content may be incorrect.">
            <a:extLst>
              <a:ext uri="{FF2B5EF4-FFF2-40B4-BE49-F238E27FC236}">
                <a16:creationId xmlns:a16="http://schemas.microsoft.com/office/drawing/2014/main" id="{3E810DD2-1C6F-C645-8A51-54341E2193D4}"/>
              </a:ext>
            </a:extLst>
          </p:cNvPr>
          <p:cNvPicPr>
            <a:picLocks noChangeAspect="1"/>
          </p:cNvPicPr>
          <p:nvPr/>
        </p:nvPicPr>
        <p:blipFill>
          <a:blip r:embed="rId4"/>
          <a:stretch>
            <a:fillRect/>
          </a:stretch>
        </p:blipFill>
        <p:spPr>
          <a:xfrm>
            <a:off x="5772697" y="3931005"/>
            <a:ext cx="1663909" cy="2012898"/>
          </a:xfrm>
          <a:prstGeom prst="rect">
            <a:avLst/>
          </a:prstGeom>
          <a:ln>
            <a:solidFill>
              <a:schemeClr val="tx1"/>
            </a:solidFill>
          </a:ln>
        </p:spPr>
      </p:pic>
      <p:sp>
        <p:nvSpPr>
          <p:cNvPr id="20" name="TextBox 19">
            <a:extLst>
              <a:ext uri="{FF2B5EF4-FFF2-40B4-BE49-F238E27FC236}">
                <a16:creationId xmlns:a16="http://schemas.microsoft.com/office/drawing/2014/main" id="{64E258FA-CD0B-89FC-A7CB-340C825E2DAA}"/>
              </a:ext>
            </a:extLst>
          </p:cNvPr>
          <p:cNvSpPr txBox="1"/>
          <p:nvPr/>
        </p:nvSpPr>
        <p:spPr>
          <a:xfrm>
            <a:off x="3467186" y="5838936"/>
            <a:ext cx="2112217" cy="369332"/>
          </a:xfrm>
          <a:prstGeom prst="rect">
            <a:avLst/>
          </a:prstGeom>
          <a:noFill/>
        </p:spPr>
        <p:txBody>
          <a:bodyPr wrap="square">
            <a:spAutoFit/>
          </a:bodyPr>
          <a:lstStyle/>
          <a:p>
            <a:r>
              <a:rPr lang="en-US" sz="1800" dirty="0">
                <a:cs typeface="Cavolini" panose="03000502040302020204" pitchFamily="66" charset="0"/>
              </a:rPr>
              <a:t>Charlotte Jeffreys</a:t>
            </a:r>
            <a:endParaRPr lang="en-US" dirty="0"/>
          </a:p>
        </p:txBody>
      </p:sp>
      <p:pic>
        <p:nvPicPr>
          <p:cNvPr id="21" name="Picture 20" descr="A person smiling at camera&#10;&#10;AI-generated content may be incorrect.">
            <a:extLst>
              <a:ext uri="{FF2B5EF4-FFF2-40B4-BE49-F238E27FC236}">
                <a16:creationId xmlns:a16="http://schemas.microsoft.com/office/drawing/2014/main" id="{63A8D96A-89FC-3CE9-C5B9-D2143AA1DEB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35000" y="3985625"/>
            <a:ext cx="1834789" cy="1872426"/>
          </a:xfrm>
          <a:prstGeom prst="rect">
            <a:avLst/>
          </a:prstGeom>
          <a:ln>
            <a:solidFill>
              <a:schemeClr val="tx1"/>
            </a:solidFill>
          </a:ln>
        </p:spPr>
      </p:pic>
      <p:sp>
        <p:nvSpPr>
          <p:cNvPr id="22" name="TextBox 21">
            <a:extLst>
              <a:ext uri="{FF2B5EF4-FFF2-40B4-BE49-F238E27FC236}">
                <a16:creationId xmlns:a16="http://schemas.microsoft.com/office/drawing/2014/main" id="{9D070652-CB7C-50B2-F361-8C92127C61F2}"/>
              </a:ext>
            </a:extLst>
          </p:cNvPr>
          <p:cNvSpPr txBox="1"/>
          <p:nvPr/>
        </p:nvSpPr>
        <p:spPr>
          <a:xfrm>
            <a:off x="8677380" y="5745907"/>
            <a:ext cx="2112217" cy="369332"/>
          </a:xfrm>
          <a:prstGeom prst="rect">
            <a:avLst/>
          </a:prstGeom>
          <a:noFill/>
        </p:spPr>
        <p:txBody>
          <a:bodyPr wrap="square" anchor="b">
            <a:spAutoFit/>
          </a:bodyPr>
          <a:lstStyle/>
          <a:p>
            <a:r>
              <a:rPr lang="en-US" sz="1800" dirty="0">
                <a:cs typeface="Cavolini" panose="03000502040302020204" pitchFamily="66" charset="0"/>
              </a:rPr>
              <a:t>Ruchir Goswami</a:t>
            </a:r>
            <a:endParaRPr lang="en-US" dirty="0"/>
          </a:p>
        </p:txBody>
      </p:sp>
      <p:pic>
        <p:nvPicPr>
          <p:cNvPr id="23" name="Picture 4">
            <a:extLst>
              <a:ext uri="{FF2B5EF4-FFF2-40B4-BE49-F238E27FC236}">
                <a16:creationId xmlns:a16="http://schemas.microsoft.com/office/drawing/2014/main" id="{BB1DA296-0B4F-B2C1-B99A-263CBEE6BEE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78746" y="3779508"/>
            <a:ext cx="1309061" cy="196359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4" name="Picture 23" descr="A yellow star with a white background&#10;&#10;AI-generated content may be incorrect.">
            <a:extLst>
              <a:ext uri="{FF2B5EF4-FFF2-40B4-BE49-F238E27FC236}">
                <a16:creationId xmlns:a16="http://schemas.microsoft.com/office/drawing/2014/main" id="{0948252E-2086-528A-97B9-4ACD58AE45DD}"/>
              </a:ext>
            </a:extLst>
          </p:cNvPr>
          <p:cNvPicPr>
            <a:picLocks noChangeAspect="1"/>
          </p:cNvPicPr>
          <p:nvPr/>
        </p:nvPicPr>
        <p:blipFill>
          <a:blip r:embed="rId2"/>
          <a:stretch>
            <a:fillRect/>
          </a:stretch>
        </p:blipFill>
        <p:spPr>
          <a:xfrm rot="20701002">
            <a:off x="10208366" y="3982558"/>
            <a:ext cx="526073" cy="465999"/>
          </a:xfrm>
          <a:prstGeom prst="rect">
            <a:avLst/>
          </a:prstGeom>
        </p:spPr>
      </p:pic>
      <p:pic>
        <p:nvPicPr>
          <p:cNvPr id="25" name="Picture 24" descr="A yellow star with a white background&#10;&#10;AI-generated content may be incorrect.">
            <a:extLst>
              <a:ext uri="{FF2B5EF4-FFF2-40B4-BE49-F238E27FC236}">
                <a16:creationId xmlns:a16="http://schemas.microsoft.com/office/drawing/2014/main" id="{995F28AC-7934-B25A-FF75-219F4208F60F}"/>
              </a:ext>
            </a:extLst>
          </p:cNvPr>
          <p:cNvPicPr>
            <a:picLocks noChangeAspect="1"/>
          </p:cNvPicPr>
          <p:nvPr/>
        </p:nvPicPr>
        <p:blipFill>
          <a:blip r:embed="rId2"/>
          <a:stretch>
            <a:fillRect/>
          </a:stretch>
        </p:blipFill>
        <p:spPr>
          <a:xfrm rot="1657214">
            <a:off x="10257058" y="4954796"/>
            <a:ext cx="526073" cy="465999"/>
          </a:xfrm>
          <a:prstGeom prst="rect">
            <a:avLst/>
          </a:prstGeom>
        </p:spPr>
      </p:pic>
      <p:pic>
        <p:nvPicPr>
          <p:cNvPr id="26" name="Picture 25" descr="A yellow star with a white background&#10;&#10;AI-generated content may be incorrect.">
            <a:extLst>
              <a:ext uri="{FF2B5EF4-FFF2-40B4-BE49-F238E27FC236}">
                <a16:creationId xmlns:a16="http://schemas.microsoft.com/office/drawing/2014/main" id="{50D4387C-1824-C278-B2EC-2A8BE5AE9690}"/>
              </a:ext>
            </a:extLst>
          </p:cNvPr>
          <p:cNvPicPr>
            <a:picLocks noChangeAspect="1"/>
          </p:cNvPicPr>
          <p:nvPr/>
        </p:nvPicPr>
        <p:blipFill>
          <a:blip r:embed="rId2"/>
          <a:stretch>
            <a:fillRect/>
          </a:stretch>
        </p:blipFill>
        <p:spPr>
          <a:xfrm rot="1679910">
            <a:off x="9365571" y="3385825"/>
            <a:ext cx="349180" cy="309306"/>
          </a:xfrm>
          <a:prstGeom prst="rect">
            <a:avLst/>
          </a:prstGeom>
        </p:spPr>
      </p:pic>
      <p:pic>
        <p:nvPicPr>
          <p:cNvPr id="27" name="Picture 26" descr="A yellow star with a white background&#10;&#10;AI-generated content may be incorrect.">
            <a:extLst>
              <a:ext uri="{FF2B5EF4-FFF2-40B4-BE49-F238E27FC236}">
                <a16:creationId xmlns:a16="http://schemas.microsoft.com/office/drawing/2014/main" id="{3E8EB76F-AE78-30A7-8569-5B16AFE3B0D7}"/>
              </a:ext>
            </a:extLst>
          </p:cNvPr>
          <p:cNvPicPr>
            <a:picLocks noChangeAspect="1"/>
          </p:cNvPicPr>
          <p:nvPr/>
        </p:nvPicPr>
        <p:blipFill>
          <a:blip r:embed="rId2"/>
          <a:stretch>
            <a:fillRect/>
          </a:stretch>
        </p:blipFill>
        <p:spPr>
          <a:xfrm rot="19922735">
            <a:off x="8403397" y="5449737"/>
            <a:ext cx="349180" cy="309306"/>
          </a:xfrm>
          <a:prstGeom prst="rect">
            <a:avLst/>
          </a:prstGeom>
        </p:spPr>
      </p:pic>
      <p:sp>
        <p:nvSpPr>
          <p:cNvPr id="28" name="TextBox 27">
            <a:extLst>
              <a:ext uri="{FF2B5EF4-FFF2-40B4-BE49-F238E27FC236}">
                <a16:creationId xmlns:a16="http://schemas.microsoft.com/office/drawing/2014/main" id="{C5A344D2-AD5F-6C68-D562-F3898D35EB37}"/>
              </a:ext>
            </a:extLst>
          </p:cNvPr>
          <p:cNvSpPr txBox="1"/>
          <p:nvPr/>
        </p:nvSpPr>
        <p:spPr>
          <a:xfrm>
            <a:off x="1306592" y="166253"/>
            <a:ext cx="9646156" cy="584775"/>
          </a:xfrm>
          <a:prstGeom prst="rect">
            <a:avLst/>
          </a:prstGeom>
          <a:noFill/>
        </p:spPr>
        <p:txBody>
          <a:bodyPr wrap="square">
            <a:spAutoFit/>
          </a:bodyPr>
          <a:lstStyle/>
          <a:p>
            <a:pPr algn="ctr"/>
            <a:r>
              <a:rPr lang="en-US" sz="3200" dirty="0" err="1">
                <a:latin typeface="Aptos" panose="020B0004020202020204" pitchFamily="34" charset="0"/>
                <a:cs typeface="Cavolini" panose="03000502040302020204" pitchFamily="66" charset="0"/>
              </a:rPr>
              <a:t>RIDGe</a:t>
            </a:r>
            <a:r>
              <a:rPr lang="en-US" sz="3200" dirty="0">
                <a:latin typeface="Aptos" panose="020B0004020202020204" pitchFamily="34" charset="0"/>
                <a:cs typeface="Cavolini" panose="03000502040302020204" pitchFamily="66" charset="0"/>
              </a:rPr>
              <a:t> meeting preparation</a:t>
            </a:r>
            <a:endParaRPr lang="en-US" sz="3200" dirty="0">
              <a:latin typeface="Aptos" panose="020B0004020202020204" pitchFamily="34" charset="0"/>
            </a:endParaRPr>
          </a:p>
        </p:txBody>
      </p:sp>
      <p:sp>
        <p:nvSpPr>
          <p:cNvPr id="29" name="TextBox 28">
            <a:extLst>
              <a:ext uri="{FF2B5EF4-FFF2-40B4-BE49-F238E27FC236}">
                <a16:creationId xmlns:a16="http://schemas.microsoft.com/office/drawing/2014/main" id="{F5E7CEBD-E4A1-D165-0731-AEA8BE272126}"/>
              </a:ext>
            </a:extLst>
          </p:cNvPr>
          <p:cNvSpPr txBox="1"/>
          <p:nvPr/>
        </p:nvSpPr>
        <p:spPr>
          <a:xfrm>
            <a:off x="554416" y="694787"/>
            <a:ext cx="11076105" cy="3477875"/>
          </a:xfrm>
          <a:prstGeom prst="rect">
            <a:avLst/>
          </a:prstGeom>
          <a:noFill/>
        </p:spPr>
        <p:txBody>
          <a:bodyPr wrap="square">
            <a:spAutoFit/>
          </a:bodyPr>
          <a:lstStyle/>
          <a:p>
            <a:pPr marL="0" marR="0">
              <a:buNone/>
            </a:pPr>
            <a:r>
              <a:rPr lang="en-US" sz="2000" dirty="0">
                <a:effectLst/>
                <a:ea typeface="Times New Roman" panose="02020603050405020304" pitchFamily="18" charset="0"/>
              </a:rPr>
              <a:t>Pre-</a:t>
            </a:r>
            <a:r>
              <a:rPr lang="en-US" sz="2000" dirty="0" err="1">
                <a:effectLst/>
                <a:ea typeface="Times New Roman" panose="02020603050405020304" pitchFamily="18" charset="0"/>
              </a:rPr>
              <a:t>RIDGe</a:t>
            </a:r>
            <a:r>
              <a:rPr lang="en-US" sz="2000" dirty="0">
                <a:effectLst/>
                <a:ea typeface="Times New Roman" panose="02020603050405020304" pitchFamily="18" charset="0"/>
              </a:rPr>
              <a:t> preparation aims to ensure that all </a:t>
            </a:r>
            <a:r>
              <a:rPr lang="en-US" sz="2000" dirty="0" err="1">
                <a:effectLst/>
                <a:ea typeface="Times New Roman" panose="02020603050405020304" pitchFamily="18" charset="0"/>
              </a:rPr>
              <a:t>RIDGe</a:t>
            </a:r>
            <a:r>
              <a:rPr lang="en-US" sz="2000" dirty="0">
                <a:effectLst/>
                <a:ea typeface="Times New Roman" panose="02020603050405020304" pitchFamily="18" charset="0"/>
              </a:rPr>
              <a:t> determinations are ‘YES’:</a:t>
            </a:r>
            <a:endParaRPr lang="en-US" sz="2000" dirty="0">
              <a:ea typeface="Times New Roman" panose="02020603050405020304" pitchFamily="18" charset="0"/>
            </a:endParaRPr>
          </a:p>
          <a:p>
            <a:pPr marL="0" marR="0">
              <a:buNone/>
            </a:pPr>
            <a:endParaRPr lang="en-US" sz="2000" dirty="0">
              <a:ea typeface="Times New Roman" panose="02020603050405020304" pitchFamily="18" charset="0"/>
            </a:endParaRPr>
          </a:p>
          <a:p>
            <a:pPr marL="342900" marR="0" indent="-342900">
              <a:buFont typeface="Arial" panose="020B0604020202020204" pitchFamily="34" charset="0"/>
              <a:buChar char="•"/>
            </a:pPr>
            <a:r>
              <a:rPr lang="en-US" sz="2000" dirty="0">
                <a:ea typeface="Times New Roman" panose="02020603050405020304" pitchFamily="18" charset="0"/>
              </a:rPr>
              <a:t>Team reviews each </a:t>
            </a:r>
            <a:r>
              <a:rPr lang="en-US" sz="2000" dirty="0" err="1">
                <a:ea typeface="Times New Roman" panose="02020603050405020304" pitchFamily="18" charset="0"/>
              </a:rPr>
              <a:t>RIDGe</a:t>
            </a:r>
            <a:r>
              <a:rPr lang="en-US" sz="2000" dirty="0">
                <a:ea typeface="Times New Roman" panose="02020603050405020304" pitchFamily="18" charset="0"/>
              </a:rPr>
              <a:t> review request submission</a:t>
            </a:r>
          </a:p>
          <a:p>
            <a:pPr marL="800100" lvl="1" indent="-342900">
              <a:buFont typeface="Arial" panose="020B0604020202020204" pitchFamily="34" charset="0"/>
              <a:buChar char="•"/>
            </a:pPr>
            <a:r>
              <a:rPr lang="en-US" sz="2000" dirty="0">
                <a:ea typeface="Times New Roman" panose="02020603050405020304" pitchFamily="18" charset="0"/>
              </a:rPr>
              <a:t>Data Request Form, if applicable</a:t>
            </a:r>
          </a:p>
          <a:p>
            <a:pPr marL="800100" lvl="1" indent="-342900">
              <a:buFont typeface="Arial" panose="020B0604020202020204" pitchFamily="34" charset="0"/>
              <a:buChar char="•"/>
            </a:pPr>
            <a:r>
              <a:rPr lang="en-US" sz="2000" dirty="0">
                <a:ea typeface="Times New Roman" panose="02020603050405020304" pitchFamily="18" charset="0"/>
              </a:rPr>
              <a:t>Protocol</a:t>
            </a:r>
          </a:p>
          <a:p>
            <a:pPr marL="800100" lvl="1" indent="-342900">
              <a:buFont typeface="Arial" panose="020B0604020202020204" pitchFamily="34" charset="0"/>
              <a:buChar char="•"/>
            </a:pPr>
            <a:r>
              <a:rPr lang="en-US" sz="2000" dirty="0">
                <a:ea typeface="Times New Roman" panose="02020603050405020304" pitchFamily="18" charset="0"/>
              </a:rPr>
              <a:t>Ancillary documents (e.g., data element spreadsheet)</a:t>
            </a:r>
          </a:p>
          <a:p>
            <a:pPr marL="342900" marR="0" indent="-342900">
              <a:buFont typeface="Arial" panose="020B0604020202020204" pitchFamily="34" charset="0"/>
              <a:buChar char="•"/>
            </a:pPr>
            <a:r>
              <a:rPr lang="en-US" sz="2000" dirty="0">
                <a:ea typeface="Times New Roman" panose="02020603050405020304" pitchFamily="18" charset="0"/>
              </a:rPr>
              <a:t>Background research is often necessary, e.g., are markers somatic or germline</a:t>
            </a:r>
          </a:p>
          <a:p>
            <a:pPr marL="342900" marR="0" indent="-342900">
              <a:buFont typeface="Arial" panose="020B0604020202020204" pitchFamily="34" charset="0"/>
              <a:buChar char="•"/>
            </a:pPr>
            <a:r>
              <a:rPr lang="en-US" sz="2000" dirty="0">
                <a:ea typeface="Times New Roman" panose="02020603050405020304" pitchFamily="18" charset="0"/>
              </a:rPr>
              <a:t>Contact subject matter experts for clarification</a:t>
            </a:r>
          </a:p>
          <a:p>
            <a:pPr marL="342900" marR="0" indent="-342900">
              <a:buFont typeface="Arial" panose="020B0604020202020204" pitchFamily="34" charset="0"/>
              <a:buChar char="•"/>
            </a:pPr>
            <a:r>
              <a:rPr lang="en-US" sz="2000" dirty="0">
                <a:ea typeface="Times New Roman" panose="02020603050405020304" pitchFamily="18" charset="0"/>
              </a:rPr>
              <a:t>Contact study team for clarification</a:t>
            </a:r>
          </a:p>
          <a:p>
            <a:pPr marL="342900" marR="0" indent="-342900">
              <a:buFont typeface="Arial" panose="020B0604020202020204" pitchFamily="34" charset="0"/>
              <a:buChar char="•"/>
            </a:pPr>
            <a:r>
              <a:rPr lang="en-US" sz="2000" dirty="0">
                <a:ea typeface="Times New Roman" panose="02020603050405020304" pitchFamily="18" charset="0"/>
              </a:rPr>
              <a:t>Accept studies for review up to two hours before the </a:t>
            </a:r>
            <a:r>
              <a:rPr lang="en-US" sz="2000" dirty="0" err="1">
                <a:ea typeface="Times New Roman" panose="02020603050405020304" pitchFamily="18" charset="0"/>
              </a:rPr>
              <a:t>RIDGe</a:t>
            </a:r>
            <a:r>
              <a:rPr lang="en-US" sz="2000" dirty="0">
                <a:ea typeface="Times New Roman" panose="02020603050405020304" pitchFamily="18" charset="0"/>
              </a:rPr>
              <a:t> committee meeting</a:t>
            </a:r>
          </a:p>
          <a:p>
            <a:pPr marL="1200150" lvl="2" indent="-285750">
              <a:buFont typeface="Arial" panose="020B0604020202020204" pitchFamily="34" charset="0"/>
              <a:buChar char="•"/>
            </a:pPr>
            <a:endParaRPr lang="en-US" sz="2000" dirty="0">
              <a:effectLst/>
              <a:ea typeface="Times New Roman" panose="02020603050405020304" pitchFamily="18" charset="0"/>
            </a:endParaRPr>
          </a:p>
        </p:txBody>
      </p:sp>
    </p:spTree>
    <p:extLst>
      <p:ext uri="{BB962C8B-B14F-4D97-AF65-F5344CB8AC3E}">
        <p14:creationId xmlns:p14="http://schemas.microsoft.com/office/powerpoint/2010/main" val="26222227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DAEE1-B1BE-93EC-C97F-C614E40A4254}"/>
            </a:ext>
          </a:extLst>
        </p:cNvPr>
        <p:cNvGrpSpPr/>
        <p:nvPr/>
      </p:nvGrpSpPr>
      <p:grpSpPr>
        <a:xfrm>
          <a:off x="0" y="0"/>
          <a:ext cx="0" cy="0"/>
          <a:chOff x="0" y="0"/>
          <a:chExt cx="0" cy="0"/>
        </a:xfrm>
      </p:grpSpPr>
      <p:cxnSp>
        <p:nvCxnSpPr>
          <p:cNvPr id="33" name="Straight Connector 32">
            <a:extLst>
              <a:ext uri="{FF2B5EF4-FFF2-40B4-BE49-F238E27FC236}">
                <a16:creationId xmlns:a16="http://schemas.microsoft.com/office/drawing/2014/main" id="{CA0DDBA1-080F-B8CC-80B3-C88041E7DC74}"/>
              </a:ext>
            </a:extLst>
          </p:cNvPr>
          <p:cNvCxnSpPr/>
          <p:nvPr/>
        </p:nvCxnSpPr>
        <p:spPr>
          <a:xfrm>
            <a:off x="457200" y="6443328"/>
            <a:ext cx="11344940" cy="0"/>
          </a:xfrm>
          <a:prstGeom prst="line">
            <a:avLst/>
          </a:prstGeom>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99650F65-5A18-F020-45D5-5C289CAA8AB7}"/>
              </a:ext>
            </a:extLst>
          </p:cNvPr>
          <p:cNvSpPr txBox="1"/>
          <p:nvPr/>
        </p:nvSpPr>
        <p:spPr>
          <a:xfrm>
            <a:off x="9332119" y="6446136"/>
            <a:ext cx="2696326" cy="338554"/>
          </a:xfrm>
          <a:prstGeom prst="rect">
            <a:avLst/>
          </a:prstGeom>
          <a:noFill/>
        </p:spPr>
        <p:txBody>
          <a:bodyPr wrap="square" rtlCol="0">
            <a:spAutoFit/>
          </a:bodyPr>
          <a:lstStyle/>
          <a:p>
            <a:pPr algn="ctr"/>
            <a:r>
              <a:rPr lang="en-US" sz="1600" i="1" dirty="0">
                <a:latin typeface="Calibri" panose="020F0502020204030204" pitchFamily="34" charset="0"/>
                <a:cs typeface="Calibri" panose="020F0502020204030204" pitchFamily="34" charset="0"/>
              </a:rPr>
              <a:t>Research Informatics</a:t>
            </a:r>
          </a:p>
        </p:txBody>
      </p:sp>
      <p:sp>
        <p:nvSpPr>
          <p:cNvPr id="35" name="TextBox 34">
            <a:extLst>
              <a:ext uri="{FF2B5EF4-FFF2-40B4-BE49-F238E27FC236}">
                <a16:creationId xmlns:a16="http://schemas.microsoft.com/office/drawing/2014/main" id="{58D13273-EA39-2DD5-BF4C-3163E0A85239}"/>
              </a:ext>
            </a:extLst>
          </p:cNvPr>
          <p:cNvSpPr txBox="1"/>
          <p:nvPr/>
        </p:nvSpPr>
        <p:spPr>
          <a:xfrm>
            <a:off x="0" y="6454957"/>
            <a:ext cx="4358493" cy="338554"/>
          </a:xfrm>
          <a:prstGeom prst="rect">
            <a:avLst/>
          </a:prstGeom>
          <a:noFill/>
        </p:spPr>
        <p:txBody>
          <a:bodyPr wrap="square" rtlCol="0">
            <a:spAutoFit/>
          </a:bodyPr>
          <a:lstStyle/>
          <a:p>
            <a:pPr algn="ctr"/>
            <a:r>
              <a:rPr lang="en-US" sz="1600" i="1" dirty="0">
                <a:latin typeface="Calibri" panose="020F0502020204030204" pitchFamily="34" charset="0"/>
                <a:cs typeface="Calibri" panose="020F0502020204030204" pitchFamily="34" charset="0"/>
              </a:rPr>
              <a:t>Dartmouth Health ORO - SYNERGY</a:t>
            </a:r>
          </a:p>
        </p:txBody>
      </p:sp>
      <p:sp>
        <p:nvSpPr>
          <p:cNvPr id="4" name="TextBox 3">
            <a:extLst>
              <a:ext uri="{FF2B5EF4-FFF2-40B4-BE49-F238E27FC236}">
                <a16:creationId xmlns:a16="http://schemas.microsoft.com/office/drawing/2014/main" id="{765FAD40-EAC7-5D6E-9E3F-73B9493A935D}"/>
              </a:ext>
            </a:extLst>
          </p:cNvPr>
          <p:cNvSpPr txBox="1"/>
          <p:nvPr/>
        </p:nvSpPr>
        <p:spPr>
          <a:xfrm>
            <a:off x="1306592" y="266269"/>
            <a:ext cx="9646156" cy="584775"/>
          </a:xfrm>
          <a:prstGeom prst="rect">
            <a:avLst/>
          </a:prstGeom>
          <a:noFill/>
        </p:spPr>
        <p:txBody>
          <a:bodyPr wrap="square">
            <a:spAutoFit/>
          </a:bodyPr>
          <a:lstStyle/>
          <a:p>
            <a:pPr algn="ctr"/>
            <a:r>
              <a:rPr lang="en-US" sz="3200" dirty="0">
                <a:latin typeface="Aptos" panose="020B0004020202020204" pitchFamily="34" charset="0"/>
                <a:cs typeface="Cavolini" panose="03000502040302020204" pitchFamily="66" charset="0"/>
              </a:rPr>
              <a:t>Making </a:t>
            </a:r>
            <a:r>
              <a:rPr lang="en-US" sz="3200" dirty="0" err="1">
                <a:latin typeface="Aptos" panose="020B0004020202020204" pitchFamily="34" charset="0"/>
                <a:cs typeface="Cavolini" panose="03000502040302020204" pitchFamily="66" charset="0"/>
              </a:rPr>
              <a:t>RIDGe</a:t>
            </a:r>
            <a:r>
              <a:rPr lang="en-US" sz="3200" dirty="0">
                <a:latin typeface="Aptos" panose="020B0004020202020204" pitchFamily="34" charset="0"/>
                <a:cs typeface="Cavolini" panose="03000502040302020204" pitchFamily="66" charset="0"/>
              </a:rPr>
              <a:t> review go smoothly</a:t>
            </a:r>
            <a:endParaRPr lang="en-US" sz="3200" dirty="0">
              <a:latin typeface="Aptos" panose="020B0004020202020204" pitchFamily="34" charset="0"/>
            </a:endParaRPr>
          </a:p>
        </p:txBody>
      </p:sp>
      <p:sp>
        <p:nvSpPr>
          <p:cNvPr id="3" name="TextBox 2">
            <a:extLst>
              <a:ext uri="{FF2B5EF4-FFF2-40B4-BE49-F238E27FC236}">
                <a16:creationId xmlns:a16="http://schemas.microsoft.com/office/drawing/2014/main" id="{1D5F440D-87CD-A68B-8035-5317573E71E4}"/>
              </a:ext>
            </a:extLst>
          </p:cNvPr>
          <p:cNvSpPr txBox="1"/>
          <p:nvPr/>
        </p:nvSpPr>
        <p:spPr>
          <a:xfrm>
            <a:off x="554416" y="937681"/>
            <a:ext cx="11076105" cy="2862322"/>
          </a:xfrm>
          <a:prstGeom prst="rect">
            <a:avLst/>
          </a:prstGeom>
          <a:noFill/>
        </p:spPr>
        <p:txBody>
          <a:bodyPr wrap="square">
            <a:spAutoFit/>
          </a:bodyPr>
          <a:lstStyle/>
          <a:p>
            <a:pPr marL="0" marR="0">
              <a:buNone/>
            </a:pPr>
            <a:endParaRPr lang="en-US" sz="2000" dirty="0">
              <a:effectLst/>
              <a:ea typeface="Times New Roman" panose="02020603050405020304" pitchFamily="18" charset="0"/>
            </a:endParaRPr>
          </a:p>
          <a:p>
            <a:pPr marL="285750" marR="0" lvl="0" indent="-285750">
              <a:buFont typeface="Arial" panose="020B0604020202020204" pitchFamily="34" charset="0"/>
              <a:buChar char="•"/>
            </a:pPr>
            <a:r>
              <a:rPr lang="en-US" sz="2000" dirty="0">
                <a:ea typeface="Times New Roman" panose="02020603050405020304" pitchFamily="18" charset="0"/>
              </a:rPr>
              <a:t>Your preparation</a:t>
            </a:r>
          </a:p>
          <a:p>
            <a:pPr marL="742950" lvl="1" indent="-285750">
              <a:buFont typeface="Arial" panose="020B0604020202020204" pitchFamily="34" charset="0"/>
              <a:buChar char="•"/>
            </a:pPr>
            <a:r>
              <a:rPr lang="en-US" sz="2000" dirty="0">
                <a:ea typeface="Times New Roman" panose="02020603050405020304" pitchFamily="18" charset="0"/>
              </a:rPr>
              <a:t>Thorough and accurate description of your request (captured in the </a:t>
            </a:r>
            <a:r>
              <a:rPr lang="en-US" sz="2000" dirty="0" err="1">
                <a:ea typeface="Times New Roman" panose="02020603050405020304" pitchFamily="18" charset="0"/>
              </a:rPr>
              <a:t>Smartform</a:t>
            </a:r>
            <a:r>
              <a:rPr lang="en-US" sz="2000" dirty="0">
                <a:ea typeface="Times New Roman" panose="02020603050405020304" pitchFamily="18" charset="0"/>
              </a:rPr>
              <a:t>)</a:t>
            </a:r>
          </a:p>
          <a:p>
            <a:pPr marL="742950" lvl="1" indent="-285750">
              <a:buFont typeface="Arial" panose="020B0604020202020204" pitchFamily="34" charset="0"/>
              <a:buChar char="•"/>
            </a:pPr>
            <a:r>
              <a:rPr lang="en-US" sz="2000" dirty="0">
                <a:ea typeface="Times New Roman" panose="02020603050405020304" pitchFamily="18" charset="0"/>
              </a:rPr>
              <a:t>Complete Data Request Form, if applicable</a:t>
            </a:r>
          </a:p>
          <a:p>
            <a:pPr marL="742950" lvl="1" indent="-285750">
              <a:buFont typeface="Arial" panose="020B0604020202020204" pitchFamily="34" charset="0"/>
              <a:buChar char="•"/>
            </a:pPr>
            <a:r>
              <a:rPr lang="en-US" sz="2000" dirty="0">
                <a:ea typeface="Times New Roman" panose="02020603050405020304" pitchFamily="18" charset="0"/>
              </a:rPr>
              <a:t>Complete data element listing, if applicable</a:t>
            </a:r>
          </a:p>
          <a:p>
            <a:pPr marL="285750" marR="0" lvl="0" indent="-285750">
              <a:buFont typeface="Arial" panose="020B0604020202020204" pitchFamily="34" charset="0"/>
              <a:buChar char="•"/>
            </a:pPr>
            <a:r>
              <a:rPr lang="en-US" sz="2000" dirty="0">
                <a:ea typeface="Times New Roman" panose="02020603050405020304" pitchFamily="18" charset="0"/>
              </a:rPr>
              <a:t>Prompt communication – often iterative</a:t>
            </a:r>
          </a:p>
          <a:p>
            <a:pPr marL="742950" lvl="1" indent="-285750">
              <a:buFont typeface="Arial" panose="020B0604020202020204" pitchFamily="34" charset="0"/>
              <a:buChar char="•"/>
            </a:pPr>
            <a:r>
              <a:rPr lang="en-US" sz="2000" dirty="0">
                <a:ea typeface="Times New Roman" panose="02020603050405020304" pitchFamily="18" charset="0"/>
              </a:rPr>
              <a:t>When communication falters for an extended time, case is closed and resubmitting request is required</a:t>
            </a:r>
          </a:p>
          <a:p>
            <a:pPr marL="285750" marR="0" lvl="0" indent="-285750">
              <a:buFont typeface="Arial" panose="020B0604020202020204" pitchFamily="34" charset="0"/>
              <a:buChar char="•"/>
            </a:pPr>
            <a:r>
              <a:rPr lang="en-US" sz="2000" dirty="0">
                <a:ea typeface="Times New Roman" panose="02020603050405020304" pitchFamily="18" charset="0"/>
              </a:rPr>
              <a:t>Please ask questions!</a:t>
            </a:r>
            <a:endParaRPr lang="en-US" sz="2000" dirty="0">
              <a:effectLst/>
              <a:ea typeface="Times New Roman" panose="02020603050405020304" pitchFamily="18" charset="0"/>
            </a:endParaRPr>
          </a:p>
        </p:txBody>
      </p:sp>
      <p:sp>
        <p:nvSpPr>
          <p:cNvPr id="5" name="TextBox 4">
            <a:extLst>
              <a:ext uri="{FF2B5EF4-FFF2-40B4-BE49-F238E27FC236}">
                <a16:creationId xmlns:a16="http://schemas.microsoft.com/office/drawing/2014/main" id="{2A819CEF-DFEF-FD17-3559-66D2C2654196}"/>
              </a:ext>
            </a:extLst>
          </p:cNvPr>
          <p:cNvSpPr txBox="1"/>
          <p:nvPr/>
        </p:nvSpPr>
        <p:spPr>
          <a:xfrm>
            <a:off x="2430993" y="4328687"/>
            <a:ext cx="7397353" cy="1477328"/>
          </a:xfrm>
          <a:prstGeom prst="rect">
            <a:avLst/>
          </a:prstGeom>
          <a:noFill/>
        </p:spPr>
        <p:txBody>
          <a:bodyPr wrap="square">
            <a:spAutoFit/>
          </a:bodyPr>
          <a:lstStyle/>
          <a:p>
            <a:r>
              <a:rPr lang="en-US" dirty="0"/>
              <a:t>Our goals:</a:t>
            </a:r>
          </a:p>
          <a:p>
            <a:pPr marL="285750" indent="-285750">
              <a:buFont typeface="Arial" panose="020B0604020202020204" pitchFamily="34" charset="0"/>
              <a:buChar char="•"/>
            </a:pPr>
            <a:r>
              <a:rPr lang="en-US" dirty="0"/>
              <a:t>Get your research moving as quickly as possible</a:t>
            </a:r>
          </a:p>
          <a:p>
            <a:pPr marL="285750" indent="-285750">
              <a:buFont typeface="Arial" panose="020B0604020202020204" pitchFamily="34" charset="0"/>
              <a:buChar char="•"/>
            </a:pPr>
            <a:r>
              <a:rPr lang="en-US" dirty="0"/>
              <a:t>Ensure you are aware of all laws and regulations guiding your research project so you can abide them</a:t>
            </a:r>
          </a:p>
          <a:p>
            <a:pPr marL="285750" indent="-285750">
              <a:buFont typeface="Arial" panose="020B0604020202020204" pitchFamily="34" charset="0"/>
              <a:buChar char="•"/>
            </a:pPr>
            <a:r>
              <a:rPr lang="en-US" dirty="0"/>
              <a:t>Be your partner in your research</a:t>
            </a:r>
          </a:p>
        </p:txBody>
      </p:sp>
      <p:sp>
        <p:nvSpPr>
          <p:cNvPr id="6" name="Rectangle 5">
            <a:extLst>
              <a:ext uri="{FF2B5EF4-FFF2-40B4-BE49-F238E27FC236}">
                <a16:creationId xmlns:a16="http://schemas.microsoft.com/office/drawing/2014/main" id="{4368D7B4-5688-5F9C-02CB-941920DDBB00}"/>
              </a:ext>
            </a:extLst>
          </p:cNvPr>
          <p:cNvSpPr/>
          <p:nvPr/>
        </p:nvSpPr>
        <p:spPr>
          <a:xfrm>
            <a:off x="2179246" y="4165359"/>
            <a:ext cx="7822004" cy="1754957"/>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red exclamation mark&#10;&#10;AI-generated content may be incorrect.">
            <a:extLst>
              <a:ext uri="{FF2B5EF4-FFF2-40B4-BE49-F238E27FC236}">
                <a16:creationId xmlns:a16="http://schemas.microsoft.com/office/drawing/2014/main" id="{1F07D89F-5E27-F806-B4F3-D1EE08D02BEF}"/>
              </a:ext>
            </a:extLst>
          </p:cNvPr>
          <p:cNvPicPr>
            <a:picLocks noChangeAspect="1"/>
          </p:cNvPicPr>
          <p:nvPr/>
        </p:nvPicPr>
        <p:blipFill>
          <a:blip r:embed="rId2"/>
          <a:stretch>
            <a:fillRect/>
          </a:stretch>
        </p:blipFill>
        <p:spPr>
          <a:xfrm rot="1673944">
            <a:off x="10271035" y="4226122"/>
            <a:ext cx="847880" cy="1314570"/>
          </a:xfrm>
          <a:prstGeom prst="rect">
            <a:avLst/>
          </a:prstGeom>
        </p:spPr>
      </p:pic>
    </p:spTree>
    <p:extLst>
      <p:ext uri="{BB962C8B-B14F-4D97-AF65-F5344CB8AC3E}">
        <p14:creationId xmlns:p14="http://schemas.microsoft.com/office/powerpoint/2010/main" val="7621038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DAEE1-B1BE-93EC-C97F-C614E40A4254}"/>
            </a:ext>
          </a:extLst>
        </p:cNvPr>
        <p:cNvGrpSpPr/>
        <p:nvPr/>
      </p:nvGrpSpPr>
      <p:grpSpPr>
        <a:xfrm>
          <a:off x="0" y="0"/>
          <a:ext cx="0" cy="0"/>
          <a:chOff x="0" y="0"/>
          <a:chExt cx="0" cy="0"/>
        </a:xfrm>
      </p:grpSpPr>
      <p:cxnSp>
        <p:nvCxnSpPr>
          <p:cNvPr id="33" name="Straight Connector 32">
            <a:extLst>
              <a:ext uri="{FF2B5EF4-FFF2-40B4-BE49-F238E27FC236}">
                <a16:creationId xmlns:a16="http://schemas.microsoft.com/office/drawing/2014/main" id="{CA0DDBA1-080F-B8CC-80B3-C88041E7DC74}"/>
              </a:ext>
            </a:extLst>
          </p:cNvPr>
          <p:cNvCxnSpPr/>
          <p:nvPr/>
        </p:nvCxnSpPr>
        <p:spPr>
          <a:xfrm>
            <a:off x="457200" y="6443328"/>
            <a:ext cx="11344940" cy="0"/>
          </a:xfrm>
          <a:prstGeom prst="line">
            <a:avLst/>
          </a:prstGeom>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99650F65-5A18-F020-45D5-5C289CAA8AB7}"/>
              </a:ext>
            </a:extLst>
          </p:cNvPr>
          <p:cNvSpPr txBox="1"/>
          <p:nvPr/>
        </p:nvSpPr>
        <p:spPr>
          <a:xfrm>
            <a:off x="9332119" y="6446136"/>
            <a:ext cx="2696326" cy="338554"/>
          </a:xfrm>
          <a:prstGeom prst="rect">
            <a:avLst/>
          </a:prstGeom>
          <a:noFill/>
        </p:spPr>
        <p:txBody>
          <a:bodyPr wrap="square" rtlCol="0">
            <a:spAutoFit/>
          </a:bodyPr>
          <a:lstStyle/>
          <a:p>
            <a:pPr algn="ctr"/>
            <a:r>
              <a:rPr lang="en-US" sz="1600" i="1" dirty="0">
                <a:latin typeface="Calibri" panose="020F0502020204030204" pitchFamily="34" charset="0"/>
                <a:cs typeface="Calibri" panose="020F0502020204030204" pitchFamily="34" charset="0"/>
              </a:rPr>
              <a:t>Research Informatics</a:t>
            </a:r>
          </a:p>
        </p:txBody>
      </p:sp>
      <p:sp>
        <p:nvSpPr>
          <p:cNvPr id="35" name="TextBox 34">
            <a:extLst>
              <a:ext uri="{FF2B5EF4-FFF2-40B4-BE49-F238E27FC236}">
                <a16:creationId xmlns:a16="http://schemas.microsoft.com/office/drawing/2014/main" id="{58D13273-EA39-2DD5-BF4C-3163E0A85239}"/>
              </a:ext>
            </a:extLst>
          </p:cNvPr>
          <p:cNvSpPr txBox="1"/>
          <p:nvPr/>
        </p:nvSpPr>
        <p:spPr>
          <a:xfrm>
            <a:off x="0" y="6454957"/>
            <a:ext cx="4358493" cy="338554"/>
          </a:xfrm>
          <a:prstGeom prst="rect">
            <a:avLst/>
          </a:prstGeom>
          <a:noFill/>
        </p:spPr>
        <p:txBody>
          <a:bodyPr wrap="square" rtlCol="0">
            <a:spAutoFit/>
          </a:bodyPr>
          <a:lstStyle/>
          <a:p>
            <a:pPr algn="ctr"/>
            <a:r>
              <a:rPr lang="en-US" sz="1600" i="1" dirty="0">
                <a:latin typeface="Calibri" panose="020F0502020204030204" pitchFamily="34" charset="0"/>
                <a:cs typeface="Calibri" panose="020F0502020204030204" pitchFamily="34" charset="0"/>
              </a:rPr>
              <a:t>Dartmouth Health ORO - SYNERGY</a:t>
            </a:r>
          </a:p>
        </p:txBody>
      </p:sp>
      <p:sp>
        <p:nvSpPr>
          <p:cNvPr id="4" name="TextBox 3">
            <a:extLst>
              <a:ext uri="{FF2B5EF4-FFF2-40B4-BE49-F238E27FC236}">
                <a16:creationId xmlns:a16="http://schemas.microsoft.com/office/drawing/2014/main" id="{765FAD40-EAC7-5D6E-9E3F-73B9493A935D}"/>
              </a:ext>
            </a:extLst>
          </p:cNvPr>
          <p:cNvSpPr txBox="1"/>
          <p:nvPr/>
        </p:nvSpPr>
        <p:spPr>
          <a:xfrm>
            <a:off x="1306592" y="266269"/>
            <a:ext cx="9646156" cy="584775"/>
          </a:xfrm>
          <a:prstGeom prst="rect">
            <a:avLst/>
          </a:prstGeom>
          <a:noFill/>
        </p:spPr>
        <p:txBody>
          <a:bodyPr wrap="square">
            <a:spAutoFit/>
          </a:bodyPr>
          <a:lstStyle/>
          <a:p>
            <a:pPr algn="ctr"/>
            <a:r>
              <a:rPr lang="en-US" sz="3200" dirty="0" err="1">
                <a:latin typeface="Aptos" panose="020B0004020202020204" pitchFamily="34" charset="0"/>
                <a:cs typeface="Cavolini" panose="03000502040302020204" pitchFamily="66" charset="0"/>
              </a:rPr>
              <a:t>RIDGe</a:t>
            </a:r>
            <a:r>
              <a:rPr lang="en-US" sz="3200" dirty="0">
                <a:latin typeface="Aptos" panose="020B0004020202020204" pitchFamily="34" charset="0"/>
                <a:cs typeface="Cavolini" panose="03000502040302020204" pitchFamily="66" charset="0"/>
              </a:rPr>
              <a:t> determination - notification</a:t>
            </a:r>
            <a:endParaRPr lang="en-US" sz="3200" dirty="0">
              <a:latin typeface="Aptos" panose="020B0004020202020204" pitchFamily="34" charset="0"/>
            </a:endParaRPr>
          </a:p>
        </p:txBody>
      </p:sp>
      <p:sp>
        <p:nvSpPr>
          <p:cNvPr id="3" name="TextBox 2">
            <a:extLst>
              <a:ext uri="{FF2B5EF4-FFF2-40B4-BE49-F238E27FC236}">
                <a16:creationId xmlns:a16="http://schemas.microsoft.com/office/drawing/2014/main" id="{1D5F440D-87CD-A68B-8035-5317573E71E4}"/>
              </a:ext>
            </a:extLst>
          </p:cNvPr>
          <p:cNvSpPr txBox="1"/>
          <p:nvPr/>
        </p:nvSpPr>
        <p:spPr>
          <a:xfrm>
            <a:off x="554416" y="1051985"/>
            <a:ext cx="11076105" cy="3785652"/>
          </a:xfrm>
          <a:prstGeom prst="rect">
            <a:avLst/>
          </a:prstGeom>
          <a:noFill/>
        </p:spPr>
        <p:txBody>
          <a:bodyPr wrap="square">
            <a:spAutoFit/>
          </a:bodyPr>
          <a:lstStyle/>
          <a:p>
            <a:pPr marL="0" marR="0">
              <a:buNone/>
            </a:pPr>
            <a:r>
              <a:rPr lang="en-US" sz="2000" dirty="0">
                <a:effectLst/>
                <a:ea typeface="Times New Roman" panose="02020603050405020304" pitchFamily="18" charset="0"/>
              </a:rPr>
              <a:t>Goal is to send approval for all studies – many approvals include guard rails for the activity</a:t>
            </a:r>
          </a:p>
          <a:p>
            <a:pPr marL="0" marR="0">
              <a:buNone/>
            </a:pPr>
            <a:endParaRPr lang="en-US" sz="2000" dirty="0">
              <a:effectLst/>
              <a:ea typeface="Times New Roman" panose="02020603050405020304" pitchFamily="18" charset="0"/>
            </a:endParaRPr>
          </a:p>
          <a:p>
            <a:pPr marL="285750" marR="0" lvl="0" indent="-285750">
              <a:buFont typeface="Arial" panose="020B0604020202020204" pitchFamily="34" charset="0"/>
              <a:buChar char="•"/>
            </a:pPr>
            <a:r>
              <a:rPr lang="en-US" sz="2000" dirty="0" err="1">
                <a:effectLst/>
                <a:ea typeface="Times New Roman" panose="02020603050405020304" pitchFamily="18" charset="0"/>
              </a:rPr>
              <a:t>RIDGe</a:t>
            </a:r>
            <a:r>
              <a:rPr lang="en-US" sz="2000" dirty="0">
                <a:effectLst/>
                <a:ea typeface="Times New Roman" panose="02020603050405020304" pitchFamily="18" charset="0"/>
              </a:rPr>
              <a:t> determination letter is sent via email by EOB Friday of the review week</a:t>
            </a:r>
          </a:p>
          <a:p>
            <a:pPr marL="285750" marR="0" lvl="0" indent="-285750">
              <a:buFont typeface="Arial" panose="020B0604020202020204" pitchFamily="34" charset="0"/>
              <a:buChar char="•"/>
            </a:pPr>
            <a:r>
              <a:rPr lang="en-US" sz="2000" dirty="0">
                <a:ea typeface="Times New Roman" panose="02020603050405020304" pitchFamily="18" charset="0"/>
              </a:rPr>
              <a:t>Letter contains express approval (upload into </a:t>
            </a:r>
            <a:r>
              <a:rPr lang="en-US" sz="2000" dirty="0" err="1">
                <a:ea typeface="Times New Roman" panose="02020603050405020304" pitchFamily="18" charset="0"/>
              </a:rPr>
              <a:t>eIRB</a:t>
            </a:r>
            <a:r>
              <a:rPr lang="en-US" sz="2000" dirty="0">
                <a:ea typeface="Times New Roman" panose="02020603050405020304" pitchFamily="18" charset="0"/>
              </a:rPr>
              <a:t>)</a:t>
            </a:r>
          </a:p>
          <a:p>
            <a:pPr marL="285750" marR="0" lvl="0" indent="-285750">
              <a:buFont typeface="Arial" panose="020B0604020202020204" pitchFamily="34" charset="0"/>
              <a:buChar char="•"/>
            </a:pPr>
            <a:r>
              <a:rPr lang="en-US" sz="2000" dirty="0">
                <a:ea typeface="Times New Roman" panose="02020603050405020304" pitchFamily="18" charset="0"/>
              </a:rPr>
              <a:t>Letter contains special considerations particular to the study</a:t>
            </a:r>
          </a:p>
          <a:p>
            <a:pPr marL="285750" marR="0" lvl="0" indent="-285750">
              <a:buFont typeface="Arial" panose="020B0604020202020204" pitchFamily="34" charset="0"/>
              <a:buChar char="•"/>
            </a:pPr>
            <a:r>
              <a:rPr lang="en-US" sz="2000" dirty="0">
                <a:effectLst/>
                <a:ea typeface="Times New Roman" panose="02020603050405020304" pitchFamily="18" charset="0"/>
              </a:rPr>
              <a:t>Letter includes standard language for the activity, if applicable</a:t>
            </a:r>
          </a:p>
          <a:p>
            <a:pPr marL="742950" lvl="1" indent="-285750">
              <a:buFont typeface="Arial" panose="020B0604020202020204" pitchFamily="34" charset="0"/>
              <a:buChar char="•"/>
            </a:pPr>
            <a:r>
              <a:rPr lang="en-US" sz="2000" dirty="0">
                <a:effectLst/>
                <a:ea typeface="Times New Roman" panose="02020603050405020304" pitchFamily="18" charset="0"/>
              </a:rPr>
              <a:t>Manual Chart Review:</a:t>
            </a:r>
          </a:p>
          <a:p>
            <a:pPr marL="1200150" lvl="2" indent="-285750">
              <a:buFont typeface="Arial" panose="020B0604020202020204" pitchFamily="34" charset="0"/>
              <a:buChar char="•"/>
            </a:pPr>
            <a:r>
              <a:rPr lang="en-US" sz="2000" dirty="0">
                <a:ea typeface="Times New Roman" panose="02020603050405020304" pitchFamily="18" charset="0"/>
              </a:rPr>
              <a:t>State of NH prohibits use of HIV testing data and germline genetics in research</a:t>
            </a:r>
          </a:p>
          <a:p>
            <a:pPr marL="1200150" lvl="2" indent="-285750">
              <a:buFont typeface="Arial" panose="020B0604020202020204" pitchFamily="34" charset="0"/>
              <a:buChar char="•"/>
            </a:pPr>
            <a:r>
              <a:rPr lang="en-US" sz="2000" dirty="0">
                <a:ea typeface="Times New Roman" panose="02020603050405020304" pitchFamily="18" charset="0"/>
              </a:rPr>
              <a:t>Use of ‘Break the Glass’ encounters for research is prohibited</a:t>
            </a:r>
          </a:p>
          <a:p>
            <a:pPr marL="1200150" lvl="2" indent="-285750">
              <a:buFont typeface="Arial" panose="020B0604020202020204" pitchFamily="34" charset="0"/>
              <a:buChar char="•"/>
            </a:pPr>
            <a:r>
              <a:rPr lang="en-US" sz="2000" dirty="0">
                <a:ea typeface="Times New Roman" panose="02020603050405020304" pitchFamily="18" charset="0"/>
              </a:rPr>
              <a:t>Care Everywhere data use is limited by the Epic Rules of the Road</a:t>
            </a:r>
          </a:p>
          <a:p>
            <a:pPr marL="1200150" lvl="2" indent="-285750">
              <a:buFont typeface="Arial" panose="020B0604020202020204" pitchFamily="34" charset="0"/>
              <a:buChar char="•"/>
            </a:pPr>
            <a:r>
              <a:rPr lang="en-US" sz="2000" dirty="0">
                <a:ea typeface="Times New Roman" panose="02020603050405020304" pitchFamily="18" charset="0"/>
              </a:rPr>
              <a:t>Use of addiction treatment information from treatment centers is prohibited</a:t>
            </a:r>
          </a:p>
          <a:p>
            <a:pPr marL="1200150" lvl="2" indent="-285750">
              <a:buFont typeface="Arial" panose="020B0604020202020204" pitchFamily="34" charset="0"/>
              <a:buChar char="•"/>
            </a:pPr>
            <a:endParaRPr lang="en-US" sz="2000" dirty="0">
              <a:effectLst/>
              <a:ea typeface="Times New Roman" panose="02020603050405020304" pitchFamily="18" charset="0"/>
            </a:endParaRPr>
          </a:p>
        </p:txBody>
      </p:sp>
    </p:spTree>
    <p:extLst>
      <p:ext uri="{BB962C8B-B14F-4D97-AF65-F5344CB8AC3E}">
        <p14:creationId xmlns:p14="http://schemas.microsoft.com/office/powerpoint/2010/main" val="25649264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DAEE1-B1BE-93EC-C97F-C614E40A4254}"/>
            </a:ext>
          </a:extLst>
        </p:cNvPr>
        <p:cNvGrpSpPr/>
        <p:nvPr/>
      </p:nvGrpSpPr>
      <p:grpSpPr>
        <a:xfrm>
          <a:off x="0" y="0"/>
          <a:ext cx="0" cy="0"/>
          <a:chOff x="0" y="0"/>
          <a:chExt cx="0" cy="0"/>
        </a:xfrm>
      </p:grpSpPr>
      <p:cxnSp>
        <p:nvCxnSpPr>
          <p:cNvPr id="33" name="Straight Connector 32">
            <a:extLst>
              <a:ext uri="{FF2B5EF4-FFF2-40B4-BE49-F238E27FC236}">
                <a16:creationId xmlns:a16="http://schemas.microsoft.com/office/drawing/2014/main" id="{CA0DDBA1-080F-B8CC-80B3-C88041E7DC74}"/>
              </a:ext>
            </a:extLst>
          </p:cNvPr>
          <p:cNvCxnSpPr/>
          <p:nvPr/>
        </p:nvCxnSpPr>
        <p:spPr>
          <a:xfrm>
            <a:off x="457200" y="6443328"/>
            <a:ext cx="11344940" cy="0"/>
          </a:xfrm>
          <a:prstGeom prst="line">
            <a:avLst/>
          </a:prstGeom>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99650F65-5A18-F020-45D5-5C289CAA8AB7}"/>
              </a:ext>
            </a:extLst>
          </p:cNvPr>
          <p:cNvSpPr txBox="1"/>
          <p:nvPr/>
        </p:nvSpPr>
        <p:spPr>
          <a:xfrm>
            <a:off x="9332119" y="6446136"/>
            <a:ext cx="2696326" cy="338554"/>
          </a:xfrm>
          <a:prstGeom prst="rect">
            <a:avLst/>
          </a:prstGeom>
          <a:noFill/>
        </p:spPr>
        <p:txBody>
          <a:bodyPr wrap="square" rtlCol="0">
            <a:spAutoFit/>
          </a:bodyPr>
          <a:lstStyle/>
          <a:p>
            <a:pPr algn="ctr"/>
            <a:r>
              <a:rPr lang="en-US" sz="1600" i="1" dirty="0">
                <a:latin typeface="Calibri" panose="020F0502020204030204" pitchFamily="34" charset="0"/>
                <a:cs typeface="Calibri" panose="020F0502020204030204" pitchFamily="34" charset="0"/>
              </a:rPr>
              <a:t>Research Informatics</a:t>
            </a:r>
          </a:p>
        </p:txBody>
      </p:sp>
      <p:sp>
        <p:nvSpPr>
          <p:cNvPr id="35" name="TextBox 34">
            <a:extLst>
              <a:ext uri="{FF2B5EF4-FFF2-40B4-BE49-F238E27FC236}">
                <a16:creationId xmlns:a16="http://schemas.microsoft.com/office/drawing/2014/main" id="{58D13273-EA39-2DD5-BF4C-3163E0A85239}"/>
              </a:ext>
            </a:extLst>
          </p:cNvPr>
          <p:cNvSpPr txBox="1"/>
          <p:nvPr/>
        </p:nvSpPr>
        <p:spPr>
          <a:xfrm>
            <a:off x="0" y="6454957"/>
            <a:ext cx="4358493" cy="338554"/>
          </a:xfrm>
          <a:prstGeom prst="rect">
            <a:avLst/>
          </a:prstGeom>
          <a:noFill/>
        </p:spPr>
        <p:txBody>
          <a:bodyPr wrap="square" rtlCol="0">
            <a:spAutoFit/>
          </a:bodyPr>
          <a:lstStyle/>
          <a:p>
            <a:pPr algn="ctr"/>
            <a:r>
              <a:rPr lang="en-US" sz="1600" i="1" dirty="0">
                <a:latin typeface="Calibri" panose="020F0502020204030204" pitchFamily="34" charset="0"/>
                <a:cs typeface="Calibri" panose="020F0502020204030204" pitchFamily="34" charset="0"/>
              </a:rPr>
              <a:t>Dartmouth Health ORO - SYNERGY</a:t>
            </a:r>
          </a:p>
        </p:txBody>
      </p:sp>
      <p:sp>
        <p:nvSpPr>
          <p:cNvPr id="4" name="TextBox 3">
            <a:extLst>
              <a:ext uri="{FF2B5EF4-FFF2-40B4-BE49-F238E27FC236}">
                <a16:creationId xmlns:a16="http://schemas.microsoft.com/office/drawing/2014/main" id="{765FAD40-EAC7-5D6E-9E3F-73B9493A935D}"/>
              </a:ext>
            </a:extLst>
          </p:cNvPr>
          <p:cNvSpPr txBox="1"/>
          <p:nvPr/>
        </p:nvSpPr>
        <p:spPr>
          <a:xfrm>
            <a:off x="1306592" y="266269"/>
            <a:ext cx="9646156" cy="584775"/>
          </a:xfrm>
          <a:prstGeom prst="rect">
            <a:avLst/>
          </a:prstGeom>
          <a:noFill/>
        </p:spPr>
        <p:txBody>
          <a:bodyPr wrap="square">
            <a:spAutoFit/>
          </a:bodyPr>
          <a:lstStyle/>
          <a:p>
            <a:pPr algn="ctr"/>
            <a:r>
              <a:rPr lang="en-US" sz="3200" dirty="0" err="1">
                <a:latin typeface="Aptos" panose="020B0004020202020204" pitchFamily="34" charset="0"/>
                <a:cs typeface="Cavolini" panose="03000502040302020204" pitchFamily="66" charset="0"/>
              </a:rPr>
              <a:t>RIDGe</a:t>
            </a:r>
            <a:r>
              <a:rPr lang="en-US" sz="3200" dirty="0">
                <a:latin typeface="Aptos" panose="020B0004020202020204" pitchFamily="34" charset="0"/>
                <a:cs typeface="Cavolini" panose="03000502040302020204" pitchFamily="66" charset="0"/>
              </a:rPr>
              <a:t> determination letter - example</a:t>
            </a:r>
            <a:endParaRPr lang="en-US" sz="3200" dirty="0">
              <a:latin typeface="Aptos" panose="020B0004020202020204" pitchFamily="34" charset="0"/>
            </a:endParaRPr>
          </a:p>
        </p:txBody>
      </p:sp>
      <p:pic>
        <p:nvPicPr>
          <p:cNvPr id="5" name="Picture 4" descr="A close-up of a document&#10;&#10;AI-generated content may be incorrect.">
            <a:extLst>
              <a:ext uri="{FF2B5EF4-FFF2-40B4-BE49-F238E27FC236}">
                <a16:creationId xmlns:a16="http://schemas.microsoft.com/office/drawing/2014/main" id="{AC3E7535-7D6A-79D9-FE12-A7F5F7370F8D}"/>
              </a:ext>
            </a:extLst>
          </p:cNvPr>
          <p:cNvPicPr>
            <a:picLocks noChangeAspect="1"/>
          </p:cNvPicPr>
          <p:nvPr/>
        </p:nvPicPr>
        <p:blipFill>
          <a:blip r:embed="rId2"/>
          <a:stretch>
            <a:fillRect/>
          </a:stretch>
        </p:blipFill>
        <p:spPr>
          <a:xfrm>
            <a:off x="4000832" y="983905"/>
            <a:ext cx="4257676" cy="5396457"/>
          </a:xfrm>
          <a:prstGeom prst="rect">
            <a:avLst/>
          </a:prstGeom>
          <a:ln>
            <a:solidFill>
              <a:schemeClr val="tx1"/>
            </a:solidFill>
          </a:ln>
        </p:spPr>
      </p:pic>
      <p:sp>
        <p:nvSpPr>
          <p:cNvPr id="6" name="TextBox 5">
            <a:extLst>
              <a:ext uri="{FF2B5EF4-FFF2-40B4-BE49-F238E27FC236}">
                <a16:creationId xmlns:a16="http://schemas.microsoft.com/office/drawing/2014/main" id="{E85F62A0-D628-304B-5B82-471226DDEC26}"/>
              </a:ext>
            </a:extLst>
          </p:cNvPr>
          <p:cNvSpPr txBox="1"/>
          <p:nvPr/>
        </p:nvSpPr>
        <p:spPr>
          <a:xfrm>
            <a:off x="8339501" y="4339322"/>
            <a:ext cx="1985236" cy="1477328"/>
          </a:xfrm>
          <a:prstGeom prst="rect">
            <a:avLst/>
          </a:prstGeom>
          <a:noFill/>
        </p:spPr>
        <p:txBody>
          <a:bodyPr wrap="square">
            <a:spAutoFit/>
          </a:bodyPr>
          <a:lstStyle/>
          <a:p>
            <a:r>
              <a:rPr lang="en-US" dirty="0"/>
              <a:t>Thank you for feedback about letter structure for ease of reading and use</a:t>
            </a:r>
          </a:p>
        </p:txBody>
      </p:sp>
    </p:spTree>
    <p:extLst>
      <p:ext uri="{BB962C8B-B14F-4D97-AF65-F5344CB8AC3E}">
        <p14:creationId xmlns:p14="http://schemas.microsoft.com/office/powerpoint/2010/main" val="25198706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DAEE1-B1BE-93EC-C97F-C614E40A4254}"/>
            </a:ext>
          </a:extLst>
        </p:cNvPr>
        <p:cNvGrpSpPr/>
        <p:nvPr/>
      </p:nvGrpSpPr>
      <p:grpSpPr>
        <a:xfrm>
          <a:off x="0" y="0"/>
          <a:ext cx="0" cy="0"/>
          <a:chOff x="0" y="0"/>
          <a:chExt cx="0" cy="0"/>
        </a:xfrm>
      </p:grpSpPr>
      <p:cxnSp>
        <p:nvCxnSpPr>
          <p:cNvPr id="33" name="Straight Connector 32">
            <a:extLst>
              <a:ext uri="{FF2B5EF4-FFF2-40B4-BE49-F238E27FC236}">
                <a16:creationId xmlns:a16="http://schemas.microsoft.com/office/drawing/2014/main" id="{CA0DDBA1-080F-B8CC-80B3-C88041E7DC74}"/>
              </a:ext>
            </a:extLst>
          </p:cNvPr>
          <p:cNvCxnSpPr/>
          <p:nvPr/>
        </p:nvCxnSpPr>
        <p:spPr>
          <a:xfrm>
            <a:off x="457200" y="6443328"/>
            <a:ext cx="11344940" cy="0"/>
          </a:xfrm>
          <a:prstGeom prst="line">
            <a:avLst/>
          </a:prstGeom>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99650F65-5A18-F020-45D5-5C289CAA8AB7}"/>
              </a:ext>
            </a:extLst>
          </p:cNvPr>
          <p:cNvSpPr txBox="1"/>
          <p:nvPr/>
        </p:nvSpPr>
        <p:spPr>
          <a:xfrm>
            <a:off x="9332119" y="6446136"/>
            <a:ext cx="2696326" cy="338554"/>
          </a:xfrm>
          <a:prstGeom prst="rect">
            <a:avLst/>
          </a:prstGeom>
          <a:noFill/>
        </p:spPr>
        <p:txBody>
          <a:bodyPr wrap="square" rtlCol="0">
            <a:spAutoFit/>
          </a:bodyPr>
          <a:lstStyle/>
          <a:p>
            <a:pPr algn="ctr"/>
            <a:r>
              <a:rPr lang="en-US" sz="1600" i="1" dirty="0">
                <a:latin typeface="Calibri" panose="020F0502020204030204" pitchFamily="34" charset="0"/>
                <a:cs typeface="Calibri" panose="020F0502020204030204" pitchFamily="34" charset="0"/>
              </a:rPr>
              <a:t>Research Informatics</a:t>
            </a:r>
          </a:p>
        </p:txBody>
      </p:sp>
      <p:sp>
        <p:nvSpPr>
          <p:cNvPr id="35" name="TextBox 34">
            <a:extLst>
              <a:ext uri="{FF2B5EF4-FFF2-40B4-BE49-F238E27FC236}">
                <a16:creationId xmlns:a16="http://schemas.microsoft.com/office/drawing/2014/main" id="{58D13273-EA39-2DD5-BF4C-3163E0A85239}"/>
              </a:ext>
            </a:extLst>
          </p:cNvPr>
          <p:cNvSpPr txBox="1"/>
          <p:nvPr/>
        </p:nvSpPr>
        <p:spPr>
          <a:xfrm>
            <a:off x="0" y="6454957"/>
            <a:ext cx="4358493" cy="338554"/>
          </a:xfrm>
          <a:prstGeom prst="rect">
            <a:avLst/>
          </a:prstGeom>
          <a:noFill/>
        </p:spPr>
        <p:txBody>
          <a:bodyPr wrap="square" rtlCol="0">
            <a:spAutoFit/>
          </a:bodyPr>
          <a:lstStyle/>
          <a:p>
            <a:pPr algn="ctr"/>
            <a:r>
              <a:rPr lang="en-US" sz="1600" i="1" dirty="0">
                <a:latin typeface="Calibri" panose="020F0502020204030204" pitchFamily="34" charset="0"/>
                <a:cs typeface="Calibri" panose="020F0502020204030204" pitchFamily="34" charset="0"/>
              </a:rPr>
              <a:t>Dartmouth Health ORO - SYNERGY</a:t>
            </a:r>
          </a:p>
        </p:txBody>
      </p:sp>
      <p:sp>
        <p:nvSpPr>
          <p:cNvPr id="4" name="TextBox 3">
            <a:extLst>
              <a:ext uri="{FF2B5EF4-FFF2-40B4-BE49-F238E27FC236}">
                <a16:creationId xmlns:a16="http://schemas.microsoft.com/office/drawing/2014/main" id="{765FAD40-EAC7-5D6E-9E3F-73B9493A935D}"/>
              </a:ext>
            </a:extLst>
          </p:cNvPr>
          <p:cNvSpPr txBox="1"/>
          <p:nvPr/>
        </p:nvSpPr>
        <p:spPr>
          <a:xfrm>
            <a:off x="1306592" y="266269"/>
            <a:ext cx="9646156" cy="584775"/>
          </a:xfrm>
          <a:prstGeom prst="rect">
            <a:avLst/>
          </a:prstGeom>
          <a:noFill/>
        </p:spPr>
        <p:txBody>
          <a:bodyPr wrap="square">
            <a:spAutoFit/>
          </a:bodyPr>
          <a:lstStyle/>
          <a:p>
            <a:pPr algn="ctr"/>
            <a:r>
              <a:rPr lang="en-US" sz="3200" dirty="0" err="1">
                <a:latin typeface="Aptos" panose="020B0004020202020204" pitchFamily="34" charset="0"/>
                <a:cs typeface="Cavolini" panose="03000502040302020204" pitchFamily="66" charset="0"/>
              </a:rPr>
              <a:t>RIDGe</a:t>
            </a:r>
            <a:r>
              <a:rPr lang="en-US" sz="3200" dirty="0">
                <a:latin typeface="Aptos" panose="020B0004020202020204" pitchFamily="34" charset="0"/>
                <a:cs typeface="Cavolini" panose="03000502040302020204" pitchFamily="66" charset="0"/>
              </a:rPr>
              <a:t> determination letter - example</a:t>
            </a:r>
            <a:endParaRPr lang="en-US" sz="3200" dirty="0">
              <a:latin typeface="Aptos" panose="020B0004020202020204" pitchFamily="34" charset="0"/>
            </a:endParaRPr>
          </a:p>
        </p:txBody>
      </p:sp>
      <p:pic>
        <p:nvPicPr>
          <p:cNvPr id="5" name="Picture 4" descr="A close-up of a document&#10;&#10;AI-generated content may be incorrect.">
            <a:extLst>
              <a:ext uri="{FF2B5EF4-FFF2-40B4-BE49-F238E27FC236}">
                <a16:creationId xmlns:a16="http://schemas.microsoft.com/office/drawing/2014/main" id="{AC3E7535-7D6A-79D9-FE12-A7F5F7370F8D}"/>
              </a:ext>
            </a:extLst>
          </p:cNvPr>
          <p:cNvPicPr>
            <a:picLocks noChangeAspect="1"/>
          </p:cNvPicPr>
          <p:nvPr/>
        </p:nvPicPr>
        <p:blipFill>
          <a:blip r:embed="rId2"/>
          <a:stretch>
            <a:fillRect/>
          </a:stretch>
        </p:blipFill>
        <p:spPr>
          <a:xfrm>
            <a:off x="4000832" y="987060"/>
            <a:ext cx="4257676" cy="5396457"/>
          </a:xfrm>
          <a:prstGeom prst="rect">
            <a:avLst/>
          </a:prstGeom>
          <a:ln>
            <a:solidFill>
              <a:schemeClr val="tx1"/>
            </a:solidFill>
          </a:ln>
        </p:spPr>
      </p:pic>
      <p:cxnSp>
        <p:nvCxnSpPr>
          <p:cNvPr id="3" name="Straight Arrow Connector 2">
            <a:extLst>
              <a:ext uri="{FF2B5EF4-FFF2-40B4-BE49-F238E27FC236}">
                <a16:creationId xmlns:a16="http://schemas.microsoft.com/office/drawing/2014/main" id="{66CDA492-A71C-833A-E17B-F6A4CF49F11C}"/>
              </a:ext>
            </a:extLst>
          </p:cNvPr>
          <p:cNvCxnSpPr>
            <a:cxnSpLocks/>
          </p:cNvCxnSpPr>
          <p:nvPr/>
        </p:nvCxnSpPr>
        <p:spPr>
          <a:xfrm>
            <a:off x="3386138" y="2271713"/>
            <a:ext cx="614694" cy="0"/>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7" name="Straight Arrow Connector 6">
            <a:extLst>
              <a:ext uri="{FF2B5EF4-FFF2-40B4-BE49-F238E27FC236}">
                <a16:creationId xmlns:a16="http://schemas.microsoft.com/office/drawing/2014/main" id="{F9CCB154-30D9-4472-00AB-645D2D3749C0}"/>
              </a:ext>
            </a:extLst>
          </p:cNvPr>
          <p:cNvCxnSpPr>
            <a:cxnSpLocks/>
          </p:cNvCxnSpPr>
          <p:nvPr/>
        </p:nvCxnSpPr>
        <p:spPr>
          <a:xfrm>
            <a:off x="3743799" y="2924176"/>
            <a:ext cx="614694" cy="0"/>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8" name="Straight Arrow Connector 7">
            <a:extLst>
              <a:ext uri="{FF2B5EF4-FFF2-40B4-BE49-F238E27FC236}">
                <a16:creationId xmlns:a16="http://schemas.microsoft.com/office/drawing/2014/main" id="{F91A83B0-723E-15C8-54A6-1FF4F6442A86}"/>
              </a:ext>
            </a:extLst>
          </p:cNvPr>
          <p:cNvCxnSpPr>
            <a:cxnSpLocks/>
          </p:cNvCxnSpPr>
          <p:nvPr/>
        </p:nvCxnSpPr>
        <p:spPr>
          <a:xfrm flipH="1">
            <a:off x="7998010" y="3548064"/>
            <a:ext cx="520996" cy="0"/>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1A3C87E3-6A38-42C0-E743-1C9ACD0252B6}"/>
              </a:ext>
            </a:extLst>
          </p:cNvPr>
          <p:cNvSpPr txBox="1"/>
          <p:nvPr/>
        </p:nvSpPr>
        <p:spPr>
          <a:xfrm>
            <a:off x="1984630" y="2613685"/>
            <a:ext cx="1800225" cy="646331"/>
          </a:xfrm>
          <a:prstGeom prst="rect">
            <a:avLst/>
          </a:prstGeom>
          <a:noFill/>
        </p:spPr>
        <p:txBody>
          <a:bodyPr wrap="square">
            <a:spAutoFit/>
          </a:bodyPr>
          <a:lstStyle/>
          <a:p>
            <a:pPr algn="r"/>
            <a:r>
              <a:rPr lang="en-US" dirty="0"/>
              <a:t>Project-specific considerations</a:t>
            </a:r>
          </a:p>
        </p:txBody>
      </p:sp>
      <p:sp>
        <p:nvSpPr>
          <p:cNvPr id="12" name="TextBox 11">
            <a:extLst>
              <a:ext uri="{FF2B5EF4-FFF2-40B4-BE49-F238E27FC236}">
                <a16:creationId xmlns:a16="http://schemas.microsoft.com/office/drawing/2014/main" id="{E12B0486-AA58-F461-483E-3758B3DA7DB9}"/>
              </a:ext>
            </a:extLst>
          </p:cNvPr>
          <p:cNvSpPr txBox="1"/>
          <p:nvPr/>
        </p:nvSpPr>
        <p:spPr>
          <a:xfrm>
            <a:off x="2258588" y="2065171"/>
            <a:ext cx="1481746" cy="369332"/>
          </a:xfrm>
          <a:prstGeom prst="rect">
            <a:avLst/>
          </a:prstGeom>
          <a:noFill/>
        </p:spPr>
        <p:txBody>
          <a:bodyPr wrap="square">
            <a:spAutoFit/>
          </a:bodyPr>
          <a:lstStyle/>
          <a:p>
            <a:r>
              <a:rPr lang="en-US" dirty="0"/>
              <a:t>Approval</a:t>
            </a:r>
          </a:p>
        </p:txBody>
      </p:sp>
      <p:sp>
        <p:nvSpPr>
          <p:cNvPr id="13" name="TextBox 12">
            <a:extLst>
              <a:ext uri="{FF2B5EF4-FFF2-40B4-BE49-F238E27FC236}">
                <a16:creationId xmlns:a16="http://schemas.microsoft.com/office/drawing/2014/main" id="{8F9CEE8C-9758-33DD-E960-15E4B1EF2BC0}"/>
              </a:ext>
            </a:extLst>
          </p:cNvPr>
          <p:cNvSpPr txBox="1"/>
          <p:nvPr/>
        </p:nvSpPr>
        <p:spPr>
          <a:xfrm>
            <a:off x="8588228" y="3111026"/>
            <a:ext cx="2680623" cy="923330"/>
          </a:xfrm>
          <a:prstGeom prst="rect">
            <a:avLst/>
          </a:prstGeom>
          <a:noFill/>
        </p:spPr>
        <p:txBody>
          <a:bodyPr wrap="square">
            <a:spAutoFit/>
          </a:bodyPr>
          <a:lstStyle/>
          <a:p>
            <a:r>
              <a:rPr lang="en-US" dirty="0"/>
              <a:t>Conditions apply to all access to the medical record for research</a:t>
            </a:r>
          </a:p>
        </p:txBody>
      </p:sp>
      <p:cxnSp>
        <p:nvCxnSpPr>
          <p:cNvPr id="14" name="Straight Arrow Connector 13">
            <a:extLst>
              <a:ext uri="{FF2B5EF4-FFF2-40B4-BE49-F238E27FC236}">
                <a16:creationId xmlns:a16="http://schemas.microsoft.com/office/drawing/2014/main" id="{C45353C4-5536-E5B5-B9B5-4BE84FD4FE1E}"/>
              </a:ext>
            </a:extLst>
          </p:cNvPr>
          <p:cNvCxnSpPr>
            <a:cxnSpLocks/>
          </p:cNvCxnSpPr>
          <p:nvPr/>
        </p:nvCxnSpPr>
        <p:spPr>
          <a:xfrm>
            <a:off x="3436452" y="4848226"/>
            <a:ext cx="614694" cy="0"/>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DDBC5DC0-6C0F-8068-70ED-E96FF1A42D0A}"/>
              </a:ext>
            </a:extLst>
          </p:cNvPr>
          <p:cNvSpPr txBox="1"/>
          <p:nvPr/>
        </p:nvSpPr>
        <p:spPr>
          <a:xfrm>
            <a:off x="1428747" y="4525060"/>
            <a:ext cx="1985236" cy="646331"/>
          </a:xfrm>
          <a:prstGeom prst="rect">
            <a:avLst/>
          </a:prstGeom>
          <a:noFill/>
        </p:spPr>
        <p:txBody>
          <a:bodyPr wrap="square">
            <a:spAutoFit/>
          </a:bodyPr>
          <a:lstStyle/>
          <a:p>
            <a:pPr algn="r"/>
            <a:r>
              <a:rPr lang="en-US" dirty="0"/>
              <a:t>Changes may require review</a:t>
            </a:r>
          </a:p>
        </p:txBody>
      </p:sp>
    </p:spTree>
    <p:extLst>
      <p:ext uri="{BB962C8B-B14F-4D97-AF65-F5344CB8AC3E}">
        <p14:creationId xmlns:p14="http://schemas.microsoft.com/office/powerpoint/2010/main" val="25734389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200A6-4B25-9F1B-39BE-51041403C678}"/>
            </a:ext>
          </a:extLst>
        </p:cNvPr>
        <p:cNvGrpSpPr/>
        <p:nvPr/>
      </p:nvGrpSpPr>
      <p:grpSpPr>
        <a:xfrm>
          <a:off x="0" y="0"/>
          <a:ext cx="0" cy="0"/>
          <a:chOff x="0" y="0"/>
          <a:chExt cx="0" cy="0"/>
        </a:xfrm>
      </p:grpSpPr>
      <p:cxnSp>
        <p:nvCxnSpPr>
          <p:cNvPr id="33" name="Straight Connector 32">
            <a:extLst>
              <a:ext uri="{FF2B5EF4-FFF2-40B4-BE49-F238E27FC236}">
                <a16:creationId xmlns:a16="http://schemas.microsoft.com/office/drawing/2014/main" id="{8BF4CE14-277D-0A15-A3BF-FEC6587D6CEC}"/>
              </a:ext>
            </a:extLst>
          </p:cNvPr>
          <p:cNvCxnSpPr/>
          <p:nvPr/>
        </p:nvCxnSpPr>
        <p:spPr>
          <a:xfrm>
            <a:off x="457200" y="6443328"/>
            <a:ext cx="11344940" cy="0"/>
          </a:xfrm>
          <a:prstGeom prst="line">
            <a:avLst/>
          </a:prstGeom>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C619F0FD-92B8-1290-3133-94C8ABDB73AC}"/>
              </a:ext>
            </a:extLst>
          </p:cNvPr>
          <p:cNvSpPr txBox="1"/>
          <p:nvPr/>
        </p:nvSpPr>
        <p:spPr>
          <a:xfrm>
            <a:off x="9332119" y="6446136"/>
            <a:ext cx="2696326" cy="338554"/>
          </a:xfrm>
          <a:prstGeom prst="rect">
            <a:avLst/>
          </a:prstGeom>
          <a:noFill/>
        </p:spPr>
        <p:txBody>
          <a:bodyPr wrap="square" rtlCol="0">
            <a:spAutoFit/>
          </a:bodyPr>
          <a:lstStyle/>
          <a:p>
            <a:pPr algn="ctr"/>
            <a:r>
              <a:rPr lang="en-US" sz="1600" i="1" dirty="0">
                <a:latin typeface="Calibri" panose="020F0502020204030204" pitchFamily="34" charset="0"/>
                <a:cs typeface="Calibri" panose="020F0502020204030204" pitchFamily="34" charset="0"/>
              </a:rPr>
              <a:t>Research Informatics</a:t>
            </a:r>
          </a:p>
        </p:txBody>
      </p:sp>
      <p:sp>
        <p:nvSpPr>
          <p:cNvPr id="35" name="TextBox 34">
            <a:extLst>
              <a:ext uri="{FF2B5EF4-FFF2-40B4-BE49-F238E27FC236}">
                <a16:creationId xmlns:a16="http://schemas.microsoft.com/office/drawing/2014/main" id="{FAB29732-EFD5-BB12-5598-964FBFF828FB}"/>
              </a:ext>
            </a:extLst>
          </p:cNvPr>
          <p:cNvSpPr txBox="1"/>
          <p:nvPr/>
        </p:nvSpPr>
        <p:spPr>
          <a:xfrm>
            <a:off x="0" y="6454957"/>
            <a:ext cx="4358493" cy="338554"/>
          </a:xfrm>
          <a:prstGeom prst="rect">
            <a:avLst/>
          </a:prstGeom>
          <a:noFill/>
        </p:spPr>
        <p:txBody>
          <a:bodyPr wrap="square" rtlCol="0">
            <a:spAutoFit/>
          </a:bodyPr>
          <a:lstStyle/>
          <a:p>
            <a:pPr algn="ctr"/>
            <a:r>
              <a:rPr lang="en-US" sz="1600" i="1" dirty="0">
                <a:latin typeface="Calibri" panose="020F0502020204030204" pitchFamily="34" charset="0"/>
                <a:cs typeface="Calibri" panose="020F0502020204030204" pitchFamily="34" charset="0"/>
              </a:rPr>
              <a:t>Dartmouth Health ORO - SYNERGY</a:t>
            </a:r>
          </a:p>
        </p:txBody>
      </p:sp>
      <p:sp>
        <p:nvSpPr>
          <p:cNvPr id="4" name="TextBox 3">
            <a:extLst>
              <a:ext uri="{FF2B5EF4-FFF2-40B4-BE49-F238E27FC236}">
                <a16:creationId xmlns:a16="http://schemas.microsoft.com/office/drawing/2014/main" id="{FB73D9E5-4D6C-2BF4-A988-4E9F9E954E86}"/>
              </a:ext>
            </a:extLst>
          </p:cNvPr>
          <p:cNvSpPr txBox="1"/>
          <p:nvPr/>
        </p:nvSpPr>
        <p:spPr>
          <a:xfrm>
            <a:off x="1272922" y="290150"/>
            <a:ext cx="9646156" cy="584775"/>
          </a:xfrm>
          <a:prstGeom prst="rect">
            <a:avLst/>
          </a:prstGeom>
          <a:noFill/>
        </p:spPr>
        <p:txBody>
          <a:bodyPr wrap="square">
            <a:spAutoFit/>
          </a:bodyPr>
          <a:lstStyle/>
          <a:p>
            <a:pPr algn="ctr"/>
            <a:r>
              <a:rPr lang="en-US" sz="3200" dirty="0">
                <a:latin typeface="Aptos" panose="020B0004020202020204" pitchFamily="34" charset="0"/>
                <a:cs typeface="Cavolini" panose="03000502040302020204" pitchFamily="66" charset="0"/>
              </a:rPr>
              <a:t>Use Cases</a:t>
            </a:r>
            <a:endParaRPr lang="en-US" sz="3200" dirty="0">
              <a:latin typeface="Aptos" panose="020B0004020202020204" pitchFamily="34" charset="0"/>
            </a:endParaRPr>
          </a:p>
        </p:txBody>
      </p:sp>
      <p:sp>
        <p:nvSpPr>
          <p:cNvPr id="3" name="TextBox 2">
            <a:extLst>
              <a:ext uri="{FF2B5EF4-FFF2-40B4-BE49-F238E27FC236}">
                <a16:creationId xmlns:a16="http://schemas.microsoft.com/office/drawing/2014/main" id="{19F4BD0F-2A97-7584-B42B-E6EFEF872A4B}"/>
              </a:ext>
            </a:extLst>
          </p:cNvPr>
          <p:cNvSpPr txBox="1"/>
          <p:nvPr/>
        </p:nvSpPr>
        <p:spPr>
          <a:xfrm>
            <a:off x="591617" y="1235691"/>
            <a:ext cx="11076105" cy="4401205"/>
          </a:xfrm>
          <a:prstGeom prst="rect">
            <a:avLst/>
          </a:prstGeom>
          <a:noFill/>
        </p:spPr>
        <p:txBody>
          <a:bodyPr wrap="square">
            <a:spAutoFit/>
          </a:bodyPr>
          <a:lstStyle/>
          <a:p>
            <a:pPr marL="285750" marR="0" lvl="0" indent="-285750">
              <a:buFont typeface="Arial" panose="020B0604020202020204" pitchFamily="34" charset="0"/>
              <a:buChar char="•"/>
            </a:pPr>
            <a:r>
              <a:rPr lang="en-US" sz="2000" dirty="0">
                <a:ea typeface="Times New Roman" panose="02020603050405020304" pitchFamily="18" charset="0"/>
              </a:rPr>
              <a:t>Retrospective Manual Chart Review:</a:t>
            </a:r>
          </a:p>
          <a:p>
            <a:r>
              <a:rPr lang="en-US" sz="2000" dirty="0"/>
              <a:t>“Evaluation of short- and long-term complications in children with G-tube”</a:t>
            </a:r>
            <a:r>
              <a:rPr lang="en-US" sz="2000" b="1" dirty="0"/>
              <a:t> </a:t>
            </a:r>
            <a:endParaRPr lang="en-US" sz="2000" dirty="0"/>
          </a:p>
          <a:p>
            <a:pPr marR="0" lvl="0"/>
            <a:r>
              <a:rPr lang="en-US" sz="2000" dirty="0">
                <a:ea typeface="Times New Roman" panose="02020603050405020304" pitchFamily="18" charset="0"/>
              </a:rPr>
              <a:t>STUDY02003392 (row ID 939) Reto </a:t>
            </a:r>
            <a:r>
              <a:rPr lang="en-US" sz="2000" dirty="0" err="1">
                <a:ea typeface="Times New Roman" panose="02020603050405020304" pitchFamily="18" charset="0"/>
              </a:rPr>
              <a:t>Baertschiger</a:t>
            </a:r>
            <a:endParaRPr lang="en-US" sz="2000" dirty="0">
              <a:ea typeface="Times New Roman" panose="02020603050405020304" pitchFamily="18" charset="0"/>
            </a:endParaRPr>
          </a:p>
          <a:p>
            <a:pPr marR="0" lvl="0"/>
            <a:endParaRPr lang="en-US" sz="2000" dirty="0">
              <a:ea typeface="Times New Roman" panose="02020603050405020304" pitchFamily="18" charset="0"/>
            </a:endParaRPr>
          </a:p>
          <a:p>
            <a:pPr marL="285750" marR="0" lvl="0" indent="-285750">
              <a:buFont typeface="Arial" panose="020B0604020202020204" pitchFamily="34" charset="0"/>
              <a:buChar char="•"/>
            </a:pPr>
            <a:r>
              <a:rPr lang="en-US" sz="2000" dirty="0">
                <a:ea typeface="Times New Roman" panose="02020603050405020304" pitchFamily="18" charset="0"/>
              </a:rPr>
              <a:t>3</a:t>
            </a:r>
            <a:r>
              <a:rPr lang="en-US" sz="2000" baseline="30000" dirty="0">
                <a:ea typeface="Times New Roman" panose="02020603050405020304" pitchFamily="18" charset="0"/>
              </a:rPr>
              <a:t>rd</a:t>
            </a:r>
            <a:r>
              <a:rPr lang="en-US" sz="2000" dirty="0">
                <a:ea typeface="Times New Roman" panose="02020603050405020304" pitchFamily="18" charset="0"/>
              </a:rPr>
              <a:t> Party Software</a:t>
            </a:r>
          </a:p>
          <a:p>
            <a:pPr marR="0" lvl="0"/>
            <a:r>
              <a:rPr lang="en-US" sz="2000" dirty="0">
                <a:effectLst/>
                <a:ea typeface="Times New Roman" panose="02020603050405020304" pitchFamily="18" charset="0"/>
              </a:rPr>
              <a:t>“Human-Artificial Intelligence (HAI) Interaction Patterns in Radiology Image Interpretation with Eye Tracking”</a:t>
            </a:r>
          </a:p>
          <a:p>
            <a:pPr marR="0" lvl="0"/>
            <a:r>
              <a:rPr lang="en-US" sz="2000" dirty="0">
                <a:ea typeface="Times New Roman" panose="02020603050405020304" pitchFamily="18" charset="0"/>
              </a:rPr>
              <a:t>STUDY02003277 (row ID 899) Jessica Sin</a:t>
            </a:r>
          </a:p>
          <a:p>
            <a:pPr marR="0" lvl="0"/>
            <a:r>
              <a:rPr lang="en-US" sz="2000" dirty="0">
                <a:ea typeface="Times New Roman" panose="02020603050405020304" pitchFamily="18" charset="0"/>
              </a:rPr>
              <a:t>Consented study</a:t>
            </a:r>
          </a:p>
          <a:p>
            <a:pPr marR="0" lvl="0"/>
            <a:r>
              <a:rPr lang="en-US" sz="2000" dirty="0">
                <a:effectLst/>
                <a:ea typeface="Times New Roman" panose="02020603050405020304" pitchFamily="18" charset="0"/>
              </a:rPr>
              <a:t> </a:t>
            </a:r>
          </a:p>
          <a:p>
            <a:pPr marL="285750" marR="0" lvl="0" indent="-285750">
              <a:buFont typeface="Arial" panose="020B0604020202020204" pitchFamily="34" charset="0"/>
              <a:buChar char="•"/>
            </a:pPr>
            <a:r>
              <a:rPr lang="en-US" sz="2000" dirty="0">
                <a:effectLst/>
                <a:ea typeface="Times New Roman" panose="02020603050405020304" pitchFamily="18" charset="0"/>
              </a:rPr>
              <a:t>Alternative Storage</a:t>
            </a:r>
          </a:p>
          <a:p>
            <a:pPr marR="0" lvl="0"/>
            <a:r>
              <a:rPr lang="en-US" sz="2000" dirty="0">
                <a:effectLst/>
                <a:ea typeface="Times New Roman" panose="02020603050405020304" pitchFamily="18" charset="0"/>
              </a:rPr>
              <a:t>”A Pilot Study on the Technical Feasibility Bioimpedance-based Intraoperative Lung Nodule Detection”</a:t>
            </a:r>
          </a:p>
          <a:p>
            <a:pPr marR="0" lvl="0"/>
            <a:r>
              <a:rPr lang="en-US" sz="2000" dirty="0">
                <a:ea typeface="Times New Roman" panose="02020603050405020304" pitchFamily="18" charset="0"/>
              </a:rPr>
              <a:t>STUDY02003267 (row ID 916) Kathy Phipps</a:t>
            </a:r>
            <a:endParaRPr lang="en-US" sz="2000" dirty="0">
              <a:effectLst/>
              <a:ea typeface="Times New Roman" panose="02020603050405020304" pitchFamily="18" charset="0"/>
            </a:endParaRPr>
          </a:p>
        </p:txBody>
      </p:sp>
    </p:spTree>
    <p:extLst>
      <p:ext uri="{BB962C8B-B14F-4D97-AF65-F5344CB8AC3E}">
        <p14:creationId xmlns:p14="http://schemas.microsoft.com/office/powerpoint/2010/main" val="17856902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200A6-4B25-9F1B-39BE-51041403C678}"/>
            </a:ext>
          </a:extLst>
        </p:cNvPr>
        <p:cNvGrpSpPr/>
        <p:nvPr/>
      </p:nvGrpSpPr>
      <p:grpSpPr>
        <a:xfrm>
          <a:off x="0" y="0"/>
          <a:ext cx="0" cy="0"/>
          <a:chOff x="0" y="0"/>
          <a:chExt cx="0" cy="0"/>
        </a:xfrm>
      </p:grpSpPr>
      <p:cxnSp>
        <p:nvCxnSpPr>
          <p:cNvPr id="33" name="Straight Connector 32">
            <a:extLst>
              <a:ext uri="{FF2B5EF4-FFF2-40B4-BE49-F238E27FC236}">
                <a16:creationId xmlns:a16="http://schemas.microsoft.com/office/drawing/2014/main" id="{8BF4CE14-277D-0A15-A3BF-FEC6587D6CEC}"/>
              </a:ext>
            </a:extLst>
          </p:cNvPr>
          <p:cNvCxnSpPr/>
          <p:nvPr/>
        </p:nvCxnSpPr>
        <p:spPr>
          <a:xfrm>
            <a:off x="457200" y="6443328"/>
            <a:ext cx="11344940" cy="0"/>
          </a:xfrm>
          <a:prstGeom prst="line">
            <a:avLst/>
          </a:prstGeom>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C619F0FD-92B8-1290-3133-94C8ABDB73AC}"/>
              </a:ext>
            </a:extLst>
          </p:cNvPr>
          <p:cNvSpPr txBox="1"/>
          <p:nvPr/>
        </p:nvSpPr>
        <p:spPr>
          <a:xfrm>
            <a:off x="9332119" y="6446136"/>
            <a:ext cx="2696326" cy="338554"/>
          </a:xfrm>
          <a:prstGeom prst="rect">
            <a:avLst/>
          </a:prstGeom>
          <a:noFill/>
        </p:spPr>
        <p:txBody>
          <a:bodyPr wrap="square" rtlCol="0">
            <a:spAutoFit/>
          </a:bodyPr>
          <a:lstStyle/>
          <a:p>
            <a:pPr algn="ctr"/>
            <a:r>
              <a:rPr lang="en-US" sz="1600" i="1" dirty="0">
                <a:latin typeface="Calibri" panose="020F0502020204030204" pitchFamily="34" charset="0"/>
                <a:cs typeface="Calibri" panose="020F0502020204030204" pitchFamily="34" charset="0"/>
              </a:rPr>
              <a:t>Research Informatics</a:t>
            </a:r>
          </a:p>
        </p:txBody>
      </p:sp>
      <p:sp>
        <p:nvSpPr>
          <p:cNvPr id="35" name="TextBox 34">
            <a:extLst>
              <a:ext uri="{FF2B5EF4-FFF2-40B4-BE49-F238E27FC236}">
                <a16:creationId xmlns:a16="http://schemas.microsoft.com/office/drawing/2014/main" id="{FAB29732-EFD5-BB12-5598-964FBFF828FB}"/>
              </a:ext>
            </a:extLst>
          </p:cNvPr>
          <p:cNvSpPr txBox="1"/>
          <p:nvPr/>
        </p:nvSpPr>
        <p:spPr>
          <a:xfrm>
            <a:off x="0" y="6454957"/>
            <a:ext cx="4358493" cy="338554"/>
          </a:xfrm>
          <a:prstGeom prst="rect">
            <a:avLst/>
          </a:prstGeom>
          <a:noFill/>
        </p:spPr>
        <p:txBody>
          <a:bodyPr wrap="square" rtlCol="0">
            <a:spAutoFit/>
          </a:bodyPr>
          <a:lstStyle/>
          <a:p>
            <a:pPr algn="ctr"/>
            <a:r>
              <a:rPr lang="en-US" sz="1600" i="1" dirty="0">
                <a:latin typeface="Calibri" panose="020F0502020204030204" pitchFamily="34" charset="0"/>
                <a:cs typeface="Calibri" panose="020F0502020204030204" pitchFamily="34" charset="0"/>
              </a:rPr>
              <a:t>Dartmouth Health ORO - SYNERGY</a:t>
            </a:r>
          </a:p>
        </p:txBody>
      </p:sp>
      <p:sp>
        <p:nvSpPr>
          <p:cNvPr id="4" name="TextBox 3">
            <a:extLst>
              <a:ext uri="{FF2B5EF4-FFF2-40B4-BE49-F238E27FC236}">
                <a16:creationId xmlns:a16="http://schemas.microsoft.com/office/drawing/2014/main" id="{FB73D9E5-4D6C-2BF4-A988-4E9F9E954E86}"/>
              </a:ext>
            </a:extLst>
          </p:cNvPr>
          <p:cNvSpPr txBox="1"/>
          <p:nvPr/>
        </p:nvSpPr>
        <p:spPr>
          <a:xfrm>
            <a:off x="1272922" y="290150"/>
            <a:ext cx="9646156" cy="584775"/>
          </a:xfrm>
          <a:prstGeom prst="rect">
            <a:avLst/>
          </a:prstGeom>
          <a:noFill/>
        </p:spPr>
        <p:txBody>
          <a:bodyPr wrap="square">
            <a:spAutoFit/>
          </a:bodyPr>
          <a:lstStyle/>
          <a:p>
            <a:pPr algn="ctr"/>
            <a:r>
              <a:rPr lang="en-US" sz="3200" dirty="0">
                <a:latin typeface="Aptos" panose="020B0004020202020204" pitchFamily="34" charset="0"/>
                <a:cs typeface="Cavolini" panose="03000502040302020204" pitchFamily="66" charset="0"/>
              </a:rPr>
              <a:t>Use Cases</a:t>
            </a:r>
            <a:endParaRPr lang="en-US" sz="3200" dirty="0">
              <a:latin typeface="Aptos" panose="020B0004020202020204" pitchFamily="34" charset="0"/>
            </a:endParaRPr>
          </a:p>
        </p:txBody>
      </p:sp>
      <p:sp>
        <p:nvSpPr>
          <p:cNvPr id="3" name="TextBox 2">
            <a:extLst>
              <a:ext uri="{FF2B5EF4-FFF2-40B4-BE49-F238E27FC236}">
                <a16:creationId xmlns:a16="http://schemas.microsoft.com/office/drawing/2014/main" id="{19F4BD0F-2A97-7584-B42B-E6EFEF872A4B}"/>
              </a:ext>
            </a:extLst>
          </p:cNvPr>
          <p:cNvSpPr txBox="1"/>
          <p:nvPr/>
        </p:nvSpPr>
        <p:spPr>
          <a:xfrm>
            <a:off x="591617" y="1235691"/>
            <a:ext cx="5401694" cy="1323439"/>
          </a:xfrm>
          <a:prstGeom prst="rect">
            <a:avLst/>
          </a:prstGeom>
          <a:noFill/>
        </p:spPr>
        <p:txBody>
          <a:bodyPr wrap="square">
            <a:spAutoFit/>
          </a:bodyPr>
          <a:lstStyle/>
          <a:p>
            <a:pPr marL="285750" marR="0" lvl="0" indent="-285750">
              <a:buFont typeface="Arial" panose="020B0604020202020204" pitchFamily="34" charset="0"/>
              <a:buChar char="•"/>
            </a:pPr>
            <a:r>
              <a:rPr lang="en-US" sz="2000" dirty="0">
                <a:ea typeface="Times New Roman" panose="02020603050405020304" pitchFamily="18" charset="0"/>
              </a:rPr>
              <a:t>Retrospective Manual Chart Review:</a:t>
            </a:r>
          </a:p>
          <a:p>
            <a:r>
              <a:rPr lang="en-US" sz="2000" dirty="0"/>
              <a:t>“Evaluation of short- and long-term complications in children with G-tube”</a:t>
            </a:r>
            <a:r>
              <a:rPr lang="en-US" sz="2000" b="1" dirty="0"/>
              <a:t> </a:t>
            </a:r>
            <a:endParaRPr lang="en-US" sz="2000" dirty="0"/>
          </a:p>
          <a:p>
            <a:pPr marR="0" lvl="0"/>
            <a:r>
              <a:rPr lang="en-US" sz="2000" dirty="0">
                <a:ea typeface="Times New Roman" panose="02020603050405020304" pitchFamily="18" charset="0"/>
              </a:rPr>
              <a:t>STUDY02003392 (row ID 939) Reto Baertschiger</a:t>
            </a:r>
          </a:p>
        </p:txBody>
      </p:sp>
      <p:pic>
        <p:nvPicPr>
          <p:cNvPr id="5" name="Picture 4" descr="A close-up of a document&#10;&#10;AI-generated content may be incorrect.">
            <a:extLst>
              <a:ext uri="{FF2B5EF4-FFF2-40B4-BE49-F238E27FC236}">
                <a16:creationId xmlns:a16="http://schemas.microsoft.com/office/drawing/2014/main" id="{5C283BB4-702A-5AB9-0FA5-D0B835D3E26B}"/>
              </a:ext>
            </a:extLst>
          </p:cNvPr>
          <p:cNvPicPr>
            <a:picLocks noChangeAspect="1"/>
          </p:cNvPicPr>
          <p:nvPr/>
        </p:nvPicPr>
        <p:blipFill>
          <a:blip r:embed="rId2"/>
          <a:stretch>
            <a:fillRect/>
          </a:stretch>
        </p:blipFill>
        <p:spPr>
          <a:xfrm>
            <a:off x="6129670" y="874925"/>
            <a:ext cx="4448175" cy="5503527"/>
          </a:xfrm>
          <a:prstGeom prst="rect">
            <a:avLst/>
          </a:prstGeom>
          <a:ln>
            <a:solidFill>
              <a:schemeClr val="tx1"/>
            </a:solidFill>
          </a:ln>
        </p:spPr>
      </p:pic>
    </p:spTree>
    <p:extLst>
      <p:ext uri="{BB962C8B-B14F-4D97-AF65-F5344CB8AC3E}">
        <p14:creationId xmlns:p14="http://schemas.microsoft.com/office/powerpoint/2010/main" val="23152783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200A6-4B25-9F1B-39BE-51041403C678}"/>
            </a:ext>
          </a:extLst>
        </p:cNvPr>
        <p:cNvGrpSpPr/>
        <p:nvPr/>
      </p:nvGrpSpPr>
      <p:grpSpPr>
        <a:xfrm>
          <a:off x="0" y="0"/>
          <a:ext cx="0" cy="0"/>
          <a:chOff x="0" y="0"/>
          <a:chExt cx="0" cy="0"/>
        </a:xfrm>
      </p:grpSpPr>
      <p:cxnSp>
        <p:nvCxnSpPr>
          <p:cNvPr id="33" name="Straight Connector 32">
            <a:extLst>
              <a:ext uri="{FF2B5EF4-FFF2-40B4-BE49-F238E27FC236}">
                <a16:creationId xmlns:a16="http://schemas.microsoft.com/office/drawing/2014/main" id="{8BF4CE14-277D-0A15-A3BF-FEC6587D6CEC}"/>
              </a:ext>
            </a:extLst>
          </p:cNvPr>
          <p:cNvCxnSpPr/>
          <p:nvPr/>
        </p:nvCxnSpPr>
        <p:spPr>
          <a:xfrm>
            <a:off x="457200" y="6443328"/>
            <a:ext cx="11344940" cy="0"/>
          </a:xfrm>
          <a:prstGeom prst="line">
            <a:avLst/>
          </a:prstGeom>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C619F0FD-92B8-1290-3133-94C8ABDB73AC}"/>
              </a:ext>
            </a:extLst>
          </p:cNvPr>
          <p:cNvSpPr txBox="1"/>
          <p:nvPr/>
        </p:nvSpPr>
        <p:spPr>
          <a:xfrm>
            <a:off x="9332119" y="6446136"/>
            <a:ext cx="2696326" cy="338554"/>
          </a:xfrm>
          <a:prstGeom prst="rect">
            <a:avLst/>
          </a:prstGeom>
          <a:noFill/>
        </p:spPr>
        <p:txBody>
          <a:bodyPr wrap="square" rtlCol="0">
            <a:spAutoFit/>
          </a:bodyPr>
          <a:lstStyle/>
          <a:p>
            <a:pPr algn="ctr"/>
            <a:r>
              <a:rPr lang="en-US" sz="1600" i="1" dirty="0">
                <a:latin typeface="Calibri" panose="020F0502020204030204" pitchFamily="34" charset="0"/>
                <a:cs typeface="Calibri" panose="020F0502020204030204" pitchFamily="34" charset="0"/>
              </a:rPr>
              <a:t>Research Informatics</a:t>
            </a:r>
          </a:p>
        </p:txBody>
      </p:sp>
      <p:sp>
        <p:nvSpPr>
          <p:cNvPr id="35" name="TextBox 34">
            <a:extLst>
              <a:ext uri="{FF2B5EF4-FFF2-40B4-BE49-F238E27FC236}">
                <a16:creationId xmlns:a16="http://schemas.microsoft.com/office/drawing/2014/main" id="{FAB29732-EFD5-BB12-5598-964FBFF828FB}"/>
              </a:ext>
            </a:extLst>
          </p:cNvPr>
          <p:cNvSpPr txBox="1"/>
          <p:nvPr/>
        </p:nvSpPr>
        <p:spPr>
          <a:xfrm>
            <a:off x="0" y="6454957"/>
            <a:ext cx="4358493" cy="338554"/>
          </a:xfrm>
          <a:prstGeom prst="rect">
            <a:avLst/>
          </a:prstGeom>
          <a:noFill/>
        </p:spPr>
        <p:txBody>
          <a:bodyPr wrap="square" rtlCol="0">
            <a:spAutoFit/>
          </a:bodyPr>
          <a:lstStyle/>
          <a:p>
            <a:pPr algn="ctr"/>
            <a:r>
              <a:rPr lang="en-US" sz="1600" i="1" dirty="0">
                <a:latin typeface="Calibri" panose="020F0502020204030204" pitchFamily="34" charset="0"/>
                <a:cs typeface="Calibri" panose="020F0502020204030204" pitchFamily="34" charset="0"/>
              </a:rPr>
              <a:t>Dartmouth Health ORO - SYNERGY</a:t>
            </a:r>
          </a:p>
        </p:txBody>
      </p:sp>
      <p:sp>
        <p:nvSpPr>
          <p:cNvPr id="4" name="TextBox 3">
            <a:extLst>
              <a:ext uri="{FF2B5EF4-FFF2-40B4-BE49-F238E27FC236}">
                <a16:creationId xmlns:a16="http://schemas.microsoft.com/office/drawing/2014/main" id="{FB73D9E5-4D6C-2BF4-A988-4E9F9E954E86}"/>
              </a:ext>
            </a:extLst>
          </p:cNvPr>
          <p:cNvSpPr txBox="1"/>
          <p:nvPr/>
        </p:nvSpPr>
        <p:spPr>
          <a:xfrm>
            <a:off x="1272922" y="290150"/>
            <a:ext cx="9646156" cy="584775"/>
          </a:xfrm>
          <a:prstGeom prst="rect">
            <a:avLst/>
          </a:prstGeom>
          <a:noFill/>
        </p:spPr>
        <p:txBody>
          <a:bodyPr wrap="square">
            <a:spAutoFit/>
          </a:bodyPr>
          <a:lstStyle/>
          <a:p>
            <a:pPr algn="ctr"/>
            <a:r>
              <a:rPr lang="en-US" sz="3200" dirty="0">
                <a:latin typeface="Aptos" panose="020B0004020202020204" pitchFamily="34" charset="0"/>
                <a:cs typeface="Cavolini" panose="03000502040302020204" pitchFamily="66" charset="0"/>
              </a:rPr>
              <a:t>Use Cases</a:t>
            </a:r>
            <a:endParaRPr lang="en-US" sz="3200" dirty="0">
              <a:latin typeface="Aptos" panose="020B0004020202020204" pitchFamily="34" charset="0"/>
            </a:endParaRPr>
          </a:p>
        </p:txBody>
      </p:sp>
      <p:sp>
        <p:nvSpPr>
          <p:cNvPr id="3" name="TextBox 2">
            <a:extLst>
              <a:ext uri="{FF2B5EF4-FFF2-40B4-BE49-F238E27FC236}">
                <a16:creationId xmlns:a16="http://schemas.microsoft.com/office/drawing/2014/main" id="{19F4BD0F-2A97-7584-B42B-E6EFEF872A4B}"/>
              </a:ext>
            </a:extLst>
          </p:cNvPr>
          <p:cNvSpPr txBox="1"/>
          <p:nvPr/>
        </p:nvSpPr>
        <p:spPr>
          <a:xfrm>
            <a:off x="457200" y="968413"/>
            <a:ext cx="4614863" cy="1938992"/>
          </a:xfrm>
          <a:prstGeom prst="rect">
            <a:avLst/>
          </a:prstGeom>
          <a:noFill/>
        </p:spPr>
        <p:txBody>
          <a:bodyPr wrap="square">
            <a:spAutoFit/>
          </a:bodyPr>
          <a:lstStyle/>
          <a:p>
            <a:pPr marL="285750" marR="0" lvl="0" indent="-285750">
              <a:buFont typeface="Arial" panose="020B0604020202020204" pitchFamily="34" charset="0"/>
              <a:buChar char="•"/>
            </a:pPr>
            <a:r>
              <a:rPr lang="en-US" sz="2000" dirty="0">
                <a:ea typeface="Times New Roman" panose="02020603050405020304" pitchFamily="18" charset="0"/>
              </a:rPr>
              <a:t>3</a:t>
            </a:r>
            <a:r>
              <a:rPr lang="en-US" sz="2000" baseline="30000" dirty="0">
                <a:ea typeface="Times New Roman" panose="02020603050405020304" pitchFamily="18" charset="0"/>
              </a:rPr>
              <a:t>rd</a:t>
            </a:r>
            <a:r>
              <a:rPr lang="en-US" sz="2000" dirty="0">
                <a:ea typeface="Times New Roman" panose="02020603050405020304" pitchFamily="18" charset="0"/>
              </a:rPr>
              <a:t> Party Software</a:t>
            </a:r>
          </a:p>
          <a:p>
            <a:pPr marR="0" lvl="0"/>
            <a:r>
              <a:rPr lang="en-US" sz="2000" dirty="0">
                <a:effectLst/>
                <a:ea typeface="Times New Roman" panose="02020603050405020304" pitchFamily="18" charset="0"/>
              </a:rPr>
              <a:t>“Human-Artificial Intelligence (HAI) Interaction Patterns in Radiology Image Interpretation with Eye Tracking”</a:t>
            </a:r>
          </a:p>
          <a:p>
            <a:pPr marR="0" lvl="0"/>
            <a:r>
              <a:rPr lang="en-US" sz="2000" dirty="0">
                <a:ea typeface="Times New Roman" panose="02020603050405020304" pitchFamily="18" charset="0"/>
              </a:rPr>
              <a:t>STUDY02003277 (row ID 899) Jessica Sin</a:t>
            </a:r>
          </a:p>
          <a:p>
            <a:pPr marR="0" lvl="0"/>
            <a:r>
              <a:rPr lang="en-US" sz="2000" dirty="0">
                <a:ea typeface="Times New Roman" panose="02020603050405020304" pitchFamily="18" charset="0"/>
              </a:rPr>
              <a:t>Consented study</a:t>
            </a:r>
          </a:p>
        </p:txBody>
      </p:sp>
      <p:pic>
        <p:nvPicPr>
          <p:cNvPr id="5" name="Picture 4" descr="A letter of a doctor&#10;&#10;AI-generated content may be incorrect.">
            <a:extLst>
              <a:ext uri="{FF2B5EF4-FFF2-40B4-BE49-F238E27FC236}">
                <a16:creationId xmlns:a16="http://schemas.microsoft.com/office/drawing/2014/main" id="{F16C0A20-E03D-301B-75D5-DE2C9D1EE1AD}"/>
              </a:ext>
            </a:extLst>
          </p:cNvPr>
          <p:cNvPicPr>
            <a:picLocks noChangeAspect="1"/>
          </p:cNvPicPr>
          <p:nvPr/>
        </p:nvPicPr>
        <p:blipFill>
          <a:blip r:embed="rId2"/>
          <a:stretch>
            <a:fillRect/>
          </a:stretch>
        </p:blipFill>
        <p:spPr>
          <a:xfrm>
            <a:off x="5249283" y="874925"/>
            <a:ext cx="5252030" cy="5511390"/>
          </a:xfrm>
          <a:prstGeom prst="rect">
            <a:avLst/>
          </a:prstGeom>
          <a:ln>
            <a:solidFill>
              <a:schemeClr val="tx1"/>
            </a:solidFill>
          </a:ln>
        </p:spPr>
      </p:pic>
    </p:spTree>
    <p:extLst>
      <p:ext uri="{BB962C8B-B14F-4D97-AF65-F5344CB8AC3E}">
        <p14:creationId xmlns:p14="http://schemas.microsoft.com/office/powerpoint/2010/main" val="28856009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200A6-4B25-9F1B-39BE-51041403C678}"/>
            </a:ext>
          </a:extLst>
        </p:cNvPr>
        <p:cNvGrpSpPr/>
        <p:nvPr/>
      </p:nvGrpSpPr>
      <p:grpSpPr>
        <a:xfrm>
          <a:off x="0" y="0"/>
          <a:ext cx="0" cy="0"/>
          <a:chOff x="0" y="0"/>
          <a:chExt cx="0" cy="0"/>
        </a:xfrm>
      </p:grpSpPr>
      <p:cxnSp>
        <p:nvCxnSpPr>
          <p:cNvPr id="33" name="Straight Connector 32">
            <a:extLst>
              <a:ext uri="{FF2B5EF4-FFF2-40B4-BE49-F238E27FC236}">
                <a16:creationId xmlns:a16="http://schemas.microsoft.com/office/drawing/2014/main" id="{8BF4CE14-277D-0A15-A3BF-FEC6587D6CEC}"/>
              </a:ext>
            </a:extLst>
          </p:cNvPr>
          <p:cNvCxnSpPr/>
          <p:nvPr/>
        </p:nvCxnSpPr>
        <p:spPr>
          <a:xfrm>
            <a:off x="457200" y="6443328"/>
            <a:ext cx="11344940" cy="0"/>
          </a:xfrm>
          <a:prstGeom prst="line">
            <a:avLst/>
          </a:prstGeom>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C619F0FD-92B8-1290-3133-94C8ABDB73AC}"/>
              </a:ext>
            </a:extLst>
          </p:cNvPr>
          <p:cNvSpPr txBox="1"/>
          <p:nvPr/>
        </p:nvSpPr>
        <p:spPr>
          <a:xfrm>
            <a:off x="9332119" y="6446136"/>
            <a:ext cx="2696326" cy="338554"/>
          </a:xfrm>
          <a:prstGeom prst="rect">
            <a:avLst/>
          </a:prstGeom>
          <a:noFill/>
        </p:spPr>
        <p:txBody>
          <a:bodyPr wrap="square" rtlCol="0">
            <a:spAutoFit/>
          </a:bodyPr>
          <a:lstStyle/>
          <a:p>
            <a:pPr algn="ctr"/>
            <a:r>
              <a:rPr lang="en-US" sz="1600" i="1" dirty="0">
                <a:latin typeface="Calibri" panose="020F0502020204030204" pitchFamily="34" charset="0"/>
                <a:cs typeface="Calibri" panose="020F0502020204030204" pitchFamily="34" charset="0"/>
              </a:rPr>
              <a:t>Research Informatics</a:t>
            </a:r>
          </a:p>
        </p:txBody>
      </p:sp>
      <p:sp>
        <p:nvSpPr>
          <p:cNvPr id="35" name="TextBox 34">
            <a:extLst>
              <a:ext uri="{FF2B5EF4-FFF2-40B4-BE49-F238E27FC236}">
                <a16:creationId xmlns:a16="http://schemas.microsoft.com/office/drawing/2014/main" id="{FAB29732-EFD5-BB12-5598-964FBFF828FB}"/>
              </a:ext>
            </a:extLst>
          </p:cNvPr>
          <p:cNvSpPr txBox="1"/>
          <p:nvPr/>
        </p:nvSpPr>
        <p:spPr>
          <a:xfrm>
            <a:off x="0" y="6454957"/>
            <a:ext cx="4358493" cy="338554"/>
          </a:xfrm>
          <a:prstGeom prst="rect">
            <a:avLst/>
          </a:prstGeom>
          <a:noFill/>
        </p:spPr>
        <p:txBody>
          <a:bodyPr wrap="square" rtlCol="0">
            <a:spAutoFit/>
          </a:bodyPr>
          <a:lstStyle/>
          <a:p>
            <a:pPr algn="ctr"/>
            <a:r>
              <a:rPr lang="en-US" sz="1600" i="1" dirty="0">
                <a:latin typeface="Calibri" panose="020F0502020204030204" pitchFamily="34" charset="0"/>
                <a:cs typeface="Calibri" panose="020F0502020204030204" pitchFamily="34" charset="0"/>
              </a:rPr>
              <a:t>Dartmouth Health ORO - SYNERGY</a:t>
            </a:r>
          </a:p>
        </p:txBody>
      </p:sp>
      <p:sp>
        <p:nvSpPr>
          <p:cNvPr id="4" name="TextBox 3">
            <a:extLst>
              <a:ext uri="{FF2B5EF4-FFF2-40B4-BE49-F238E27FC236}">
                <a16:creationId xmlns:a16="http://schemas.microsoft.com/office/drawing/2014/main" id="{FB73D9E5-4D6C-2BF4-A988-4E9F9E954E86}"/>
              </a:ext>
            </a:extLst>
          </p:cNvPr>
          <p:cNvSpPr txBox="1"/>
          <p:nvPr/>
        </p:nvSpPr>
        <p:spPr>
          <a:xfrm>
            <a:off x="1272922" y="290150"/>
            <a:ext cx="9646156" cy="584775"/>
          </a:xfrm>
          <a:prstGeom prst="rect">
            <a:avLst/>
          </a:prstGeom>
          <a:noFill/>
        </p:spPr>
        <p:txBody>
          <a:bodyPr wrap="square">
            <a:spAutoFit/>
          </a:bodyPr>
          <a:lstStyle/>
          <a:p>
            <a:pPr algn="ctr"/>
            <a:r>
              <a:rPr lang="en-US" sz="3200" dirty="0">
                <a:latin typeface="Aptos" panose="020B0004020202020204" pitchFamily="34" charset="0"/>
                <a:cs typeface="Cavolini" panose="03000502040302020204" pitchFamily="66" charset="0"/>
              </a:rPr>
              <a:t>Use Cases</a:t>
            </a:r>
            <a:endParaRPr lang="en-US" sz="3200" dirty="0">
              <a:latin typeface="Aptos" panose="020B0004020202020204" pitchFamily="34" charset="0"/>
            </a:endParaRPr>
          </a:p>
        </p:txBody>
      </p:sp>
      <p:sp>
        <p:nvSpPr>
          <p:cNvPr id="3" name="TextBox 2">
            <a:extLst>
              <a:ext uri="{FF2B5EF4-FFF2-40B4-BE49-F238E27FC236}">
                <a16:creationId xmlns:a16="http://schemas.microsoft.com/office/drawing/2014/main" id="{19F4BD0F-2A97-7584-B42B-E6EFEF872A4B}"/>
              </a:ext>
            </a:extLst>
          </p:cNvPr>
          <p:cNvSpPr txBox="1"/>
          <p:nvPr/>
        </p:nvSpPr>
        <p:spPr>
          <a:xfrm>
            <a:off x="591618" y="1235691"/>
            <a:ext cx="4314030" cy="2246769"/>
          </a:xfrm>
          <a:prstGeom prst="rect">
            <a:avLst/>
          </a:prstGeom>
          <a:noFill/>
        </p:spPr>
        <p:txBody>
          <a:bodyPr wrap="square">
            <a:spAutoFit/>
          </a:bodyPr>
          <a:lstStyle/>
          <a:p>
            <a:pPr marL="285750" marR="0" lvl="0" indent="-285750">
              <a:buFont typeface="Arial" panose="020B0604020202020204" pitchFamily="34" charset="0"/>
              <a:buChar char="•"/>
            </a:pPr>
            <a:r>
              <a:rPr lang="en-US" sz="2000" dirty="0">
                <a:effectLst/>
                <a:ea typeface="Times New Roman" panose="02020603050405020304" pitchFamily="18" charset="0"/>
              </a:rPr>
              <a:t>Alternative Storage</a:t>
            </a:r>
          </a:p>
          <a:p>
            <a:pPr marR="0" lvl="0"/>
            <a:r>
              <a:rPr lang="en-US" sz="2000" dirty="0">
                <a:effectLst/>
                <a:ea typeface="Times New Roman" panose="02020603050405020304" pitchFamily="18" charset="0"/>
              </a:rPr>
              <a:t>”A Pilot Study on the Technical Feasibility Bioimpedance-based Intraoperative Lung Nodule Detection”</a:t>
            </a:r>
          </a:p>
          <a:p>
            <a:pPr marR="0" lvl="0"/>
            <a:r>
              <a:rPr lang="en-US" sz="2000" dirty="0">
                <a:ea typeface="Times New Roman" panose="02020603050405020304" pitchFamily="18" charset="0"/>
              </a:rPr>
              <a:t>STUDY02003267 (row ID 916) Ryan Halter</a:t>
            </a:r>
            <a:endParaRPr lang="en-US" sz="2000" dirty="0">
              <a:effectLst/>
              <a:ea typeface="Times New Roman" panose="02020603050405020304" pitchFamily="18" charset="0"/>
            </a:endParaRPr>
          </a:p>
        </p:txBody>
      </p:sp>
      <p:pic>
        <p:nvPicPr>
          <p:cNvPr id="5" name="Picture 4" descr="A document with text and a signature&#10;&#10;AI-generated content may be incorrect.">
            <a:extLst>
              <a:ext uri="{FF2B5EF4-FFF2-40B4-BE49-F238E27FC236}">
                <a16:creationId xmlns:a16="http://schemas.microsoft.com/office/drawing/2014/main" id="{DEF2D0A7-8A55-9CC8-80B9-D972349D2D8E}"/>
              </a:ext>
            </a:extLst>
          </p:cNvPr>
          <p:cNvPicPr>
            <a:picLocks noChangeAspect="1"/>
          </p:cNvPicPr>
          <p:nvPr/>
        </p:nvPicPr>
        <p:blipFill>
          <a:blip r:embed="rId2"/>
          <a:stretch>
            <a:fillRect/>
          </a:stretch>
        </p:blipFill>
        <p:spPr>
          <a:xfrm>
            <a:off x="4905648" y="992814"/>
            <a:ext cx="4620359" cy="5332625"/>
          </a:xfrm>
          <a:prstGeom prst="rect">
            <a:avLst/>
          </a:prstGeom>
          <a:ln>
            <a:solidFill>
              <a:schemeClr val="tx1"/>
            </a:solidFill>
          </a:ln>
        </p:spPr>
      </p:pic>
    </p:spTree>
    <p:extLst>
      <p:ext uri="{BB962C8B-B14F-4D97-AF65-F5344CB8AC3E}">
        <p14:creationId xmlns:p14="http://schemas.microsoft.com/office/powerpoint/2010/main" val="41740548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16608</TotalTime>
  <Words>2091</Words>
  <Application>Microsoft Office PowerPoint</Application>
  <PresentationFormat>Widescreen</PresentationFormat>
  <Paragraphs>275</Paragraphs>
  <Slides>31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31</vt:i4>
      </vt:variant>
    </vt:vector>
  </HeadingPairs>
  <TitlesOfParts>
    <vt:vector size="40" baseType="lpstr">
      <vt:lpstr>Aptos</vt:lpstr>
      <vt:lpstr>Aptos Display</vt:lpstr>
      <vt:lpstr>Arial</vt:lpstr>
      <vt:lpstr>Calibri</vt:lpstr>
      <vt:lpstr>Cambria</vt:lpstr>
      <vt:lpstr>Cavolini</vt:lpstr>
      <vt:lpstr>Symbol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Anton, Kristen</dc:creator>
  <cp:lastModifiedBy>Kristen Anton</cp:lastModifiedBy>
  <cp:revision>71</cp:revision>
  <dcterms:created xsi:type="dcterms:W3CDTF">2025-06-20T14:20:31Z</dcterms:created>
  <dcterms:modified xsi:type="dcterms:W3CDTF">2026-03-24T15:35:58Z</dcterms:modified>
</cp:coreProperties>
</file>