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1"/>
  </p:sldMasterIdLst>
  <p:notesMasterIdLst>
    <p:notesMasterId r:id="rId17"/>
  </p:notesMasterIdLst>
  <p:sldIdLst>
    <p:sldId id="256" r:id="rId2"/>
    <p:sldId id="258" r:id="rId3"/>
    <p:sldId id="262" r:id="rId4"/>
    <p:sldId id="264" r:id="rId5"/>
    <p:sldId id="265" r:id="rId6"/>
    <p:sldId id="272" r:id="rId7"/>
    <p:sldId id="263" r:id="rId8"/>
    <p:sldId id="260" r:id="rId9"/>
    <p:sldId id="261" r:id="rId10"/>
    <p:sldId id="259" r:id="rId11"/>
    <p:sldId id="268" r:id="rId12"/>
    <p:sldId id="266" r:id="rId13"/>
    <p:sldId id="274" r:id="rId14"/>
    <p:sldId id="267" r:id="rId15"/>
    <p:sldId id="25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85"/>
    <p:restoredTop sz="94721"/>
  </p:normalViewPr>
  <p:slideViewPr>
    <p:cSldViewPr snapToGrid="0">
      <p:cViewPr varScale="1">
        <p:scale>
          <a:sx n="108" d="100"/>
          <a:sy n="108" d="100"/>
        </p:scale>
        <p:origin x="664" y="20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F9E79-0411-D74E-9DC4-DAE2734E2C1A}" type="datetimeFigureOut">
              <a:rPr lang="en-US" smtClean="0"/>
              <a:t>7/22/26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E70530-30CB-9E48-BD5E-478A31BE218B}" type="slidenum">
              <a:rPr lang="en-US" smtClean="0"/>
              <a:t>‹#›</a:t>
            </a:fld>
            <a:endParaRPr lang="en-US"/>
          </a:p>
        </p:txBody>
      </p:sp>
    </p:spTree>
    <p:extLst>
      <p:ext uri="{BB962C8B-B14F-4D97-AF65-F5344CB8AC3E}">
        <p14:creationId xmlns:p14="http://schemas.microsoft.com/office/powerpoint/2010/main" val="223284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ncats.nih.gov/research/research-activities/ctsa"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ncats.nih.gov/"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E70530-30CB-9E48-BD5E-478A31BE218B}" type="slidenum">
              <a:rPr lang="en-US" smtClean="0"/>
              <a:t>1</a:t>
            </a:fld>
            <a:endParaRPr lang="en-US"/>
          </a:p>
        </p:txBody>
      </p:sp>
    </p:spTree>
    <p:extLst>
      <p:ext uri="{BB962C8B-B14F-4D97-AF65-F5344CB8AC3E}">
        <p14:creationId xmlns:p14="http://schemas.microsoft.com/office/powerpoint/2010/main" val="2534241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5E5E5F"/>
                </a:solidFill>
                <a:effectLst/>
                <a:latin typeface="Arial" panose="020B0604020202020204" pitchFamily="34" charset="0"/>
              </a:rPr>
              <a:t>Rural communities, which constitute 20% of the U.S. population, experience severe health disparities compared to their urban counterparts. According to the CDC, an array of demographic, environmental, economic, and social factors put rural residents at higher risk of death and poor health outcomes than people who live in urban areas. </a:t>
            </a:r>
            <a:br>
              <a:rPr lang="en-US" dirty="0"/>
            </a:br>
            <a:br>
              <a:rPr lang="en-US" dirty="0"/>
            </a:br>
            <a:r>
              <a:rPr lang="en-US" b="0" i="0" dirty="0">
                <a:solidFill>
                  <a:srgbClr val="5E5E5F"/>
                </a:solidFill>
                <a:effectLst/>
                <a:latin typeface="Arial" panose="020B0604020202020204" pitchFamily="34" charset="0"/>
              </a:rPr>
              <a:t>The </a:t>
            </a:r>
            <a:r>
              <a:rPr lang="en-US" b="1" i="0" dirty="0">
                <a:solidFill>
                  <a:srgbClr val="5E5E5F"/>
                </a:solidFill>
                <a:effectLst/>
                <a:latin typeface="Arial" panose="020B0604020202020204" pitchFamily="34" charset="0"/>
              </a:rPr>
              <a:t>Consortium of Rural States (CORES)</a:t>
            </a:r>
            <a:r>
              <a:rPr lang="en-US" b="0" i="0" dirty="0">
                <a:solidFill>
                  <a:srgbClr val="5E5E5F"/>
                </a:solidFill>
                <a:effectLst/>
                <a:latin typeface="Arial" panose="020B0604020202020204" pitchFamily="34" charset="0"/>
              </a:rPr>
              <a:t> is a collaborative research consortium of eight academic medical institutions that are working to improve health in rural communities and are funded by the </a:t>
            </a:r>
            <a:r>
              <a:rPr lang="en-US" b="0" i="0" dirty="0">
                <a:solidFill>
                  <a:srgbClr val="5F3368"/>
                </a:solidFill>
                <a:effectLst/>
                <a:latin typeface="Arial" panose="020B0604020202020204" pitchFamily="34" charset="0"/>
                <a:hlinkClick r:id="rId3"/>
              </a:rPr>
              <a:t>Clinical &amp; Translational Science Award (CTSA)</a:t>
            </a:r>
            <a:r>
              <a:rPr lang="en-US" b="0" i="0" dirty="0">
                <a:solidFill>
                  <a:srgbClr val="5E5E5F"/>
                </a:solidFill>
                <a:effectLst/>
                <a:latin typeface="Arial" panose="020B0604020202020204" pitchFamily="34" charset="0"/>
              </a:rPr>
              <a:t> from the </a:t>
            </a:r>
            <a:r>
              <a:rPr lang="en-US" b="0" i="0" dirty="0">
                <a:solidFill>
                  <a:srgbClr val="5F3368"/>
                </a:solidFill>
                <a:effectLst/>
                <a:latin typeface="Arial" panose="020B0604020202020204" pitchFamily="34" charset="0"/>
                <a:hlinkClick r:id="rId4"/>
              </a:rPr>
              <a:t>National Center for Advancing Translational Sciences (NCATS)</a:t>
            </a:r>
            <a:r>
              <a:rPr lang="en-US" b="0" i="0" dirty="0">
                <a:solidFill>
                  <a:srgbClr val="5E5E5F"/>
                </a:solidFill>
                <a:effectLst/>
                <a:latin typeface="Arial" panose="020B0604020202020204" pitchFamily="34" charset="0"/>
              </a:rPr>
              <a:t> at the National Institutes of Health. </a:t>
            </a:r>
            <a:br>
              <a:rPr lang="en-US" dirty="0"/>
            </a:br>
            <a:br>
              <a:rPr lang="en-US" dirty="0"/>
            </a:br>
            <a:r>
              <a:rPr lang="en-US" b="0" i="0" dirty="0">
                <a:solidFill>
                  <a:srgbClr val="5E5E5F"/>
                </a:solidFill>
                <a:effectLst/>
                <a:latin typeface="Arial" panose="020B0604020202020204" pitchFamily="34" charset="0"/>
              </a:rPr>
              <a:t>Through inter-institutional pilot funding and sharing best practices, CORES aims to accelerate research efforts that can reduce the burden of illness and mortality in rural populations. </a:t>
            </a:r>
            <a:endParaRPr lang="en-US" dirty="0"/>
          </a:p>
        </p:txBody>
      </p:sp>
      <p:sp>
        <p:nvSpPr>
          <p:cNvPr id="4" name="Slide Number Placeholder 3"/>
          <p:cNvSpPr>
            <a:spLocks noGrp="1"/>
          </p:cNvSpPr>
          <p:nvPr>
            <p:ph type="sldNum" sz="quarter" idx="5"/>
          </p:nvPr>
        </p:nvSpPr>
        <p:spPr/>
        <p:txBody>
          <a:bodyPr/>
          <a:lstStyle/>
          <a:p>
            <a:fld id="{F9827514-0C55-4498-8C6A-DB5AE38F2551}" type="slidenum">
              <a:rPr lang="en-US" smtClean="0"/>
              <a:t>6</a:t>
            </a:fld>
            <a:endParaRPr lang="en-US"/>
          </a:p>
        </p:txBody>
      </p:sp>
    </p:spTree>
    <p:extLst>
      <p:ext uri="{BB962C8B-B14F-4D97-AF65-F5344CB8AC3E}">
        <p14:creationId xmlns:p14="http://schemas.microsoft.com/office/powerpoint/2010/main" val="3607491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err="1">
                <a:solidFill>
                  <a:schemeClr val="tx1"/>
                </a:solidFill>
                <a:effectLst/>
                <a:latin typeface="+mn-lt"/>
                <a:ea typeface="+mn-ea"/>
                <a:cs typeface="+mn-cs"/>
              </a:rPr>
              <a:t>SciENcv</a:t>
            </a:r>
            <a:endParaRPr lang="en-US" sz="1200" b="1"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4E70530-30CB-9E48-BD5E-478A31BE218B}" type="slidenum">
              <a:rPr lang="en-US" smtClean="0"/>
              <a:t>13</a:t>
            </a:fld>
            <a:endParaRPr lang="en-US"/>
          </a:p>
        </p:txBody>
      </p:sp>
    </p:spTree>
    <p:extLst>
      <p:ext uri="{BB962C8B-B14F-4D97-AF65-F5344CB8AC3E}">
        <p14:creationId xmlns:p14="http://schemas.microsoft.com/office/powerpoint/2010/main" val="2012256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E70530-30CB-9E48-BD5E-478A31BE218B}" type="slidenum">
              <a:rPr lang="en-US" smtClean="0"/>
              <a:t>15</a:t>
            </a:fld>
            <a:endParaRPr lang="en-US"/>
          </a:p>
        </p:txBody>
      </p:sp>
    </p:spTree>
    <p:extLst>
      <p:ext uri="{BB962C8B-B14F-4D97-AF65-F5344CB8AC3E}">
        <p14:creationId xmlns:p14="http://schemas.microsoft.com/office/powerpoint/2010/main" val="62482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7/22/26</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21624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174620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69784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8168E1D-E0EA-493E-BF1E-2548C5E0959F}"/>
              </a:ext>
            </a:extLst>
          </p:cNvPr>
          <p:cNvSpPr>
            <a:spLocks noGrp="1"/>
          </p:cNvSpPr>
          <p:nvPr>
            <p:ph type="subTitle" idx="1" hasCustomPrompt="1"/>
          </p:nvPr>
        </p:nvSpPr>
        <p:spPr>
          <a:xfrm>
            <a:off x="1524000" y="1647508"/>
            <a:ext cx="9144000" cy="1267142"/>
          </a:xfrm>
        </p:spPr>
        <p:txBody>
          <a:bodyPr>
            <a:normAutofit/>
          </a:bodyPr>
          <a:lstStyle>
            <a:lvl1pPr marL="0" indent="0" algn="l">
              <a:buNone/>
              <a:defRPr sz="440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4" name="Date Placeholder 3">
            <a:extLst>
              <a:ext uri="{FF2B5EF4-FFF2-40B4-BE49-F238E27FC236}">
                <a16:creationId xmlns:a16="http://schemas.microsoft.com/office/drawing/2014/main" id="{24E0F23B-8010-4A9A-8A47-A573751A3514}"/>
              </a:ext>
            </a:extLst>
          </p:cNvPr>
          <p:cNvSpPr>
            <a:spLocks noGrp="1"/>
          </p:cNvSpPr>
          <p:nvPr>
            <p:ph type="dt" sz="half" idx="10"/>
          </p:nvPr>
        </p:nvSpPr>
        <p:spPr/>
        <p:txBody>
          <a:bodyPr/>
          <a:lstStyle/>
          <a:p>
            <a:fld id="{26F3F5D1-1F43-4755-A658-9BF462061D8A}" type="datetimeFigureOut">
              <a:rPr lang="en-US" smtClean="0"/>
              <a:t>7/22/26</a:t>
            </a:fld>
            <a:endParaRPr lang="en-US"/>
          </a:p>
        </p:txBody>
      </p:sp>
      <p:sp>
        <p:nvSpPr>
          <p:cNvPr id="5" name="Footer Placeholder 4">
            <a:extLst>
              <a:ext uri="{FF2B5EF4-FFF2-40B4-BE49-F238E27FC236}">
                <a16:creationId xmlns:a16="http://schemas.microsoft.com/office/drawing/2014/main" id="{D1902C10-1A47-4934-8B83-AFD2BF56A8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FF9273-5E6B-4E83-8B6D-042E14E9888D}"/>
              </a:ext>
            </a:extLst>
          </p:cNvPr>
          <p:cNvSpPr>
            <a:spLocks noGrp="1"/>
          </p:cNvSpPr>
          <p:nvPr>
            <p:ph type="sldNum" sz="quarter" idx="12"/>
          </p:nvPr>
        </p:nvSpPr>
        <p:spPr/>
        <p:txBody>
          <a:bodyPr/>
          <a:lstStyle/>
          <a:p>
            <a:fld id="{0A899C30-43F0-40D9-B1B7-D336757C7599}" type="slidenum">
              <a:rPr lang="en-US" smtClean="0"/>
              <a:t>‹#›</a:t>
            </a:fld>
            <a:endParaRPr lang="en-US"/>
          </a:p>
        </p:txBody>
      </p:sp>
    </p:spTree>
    <p:extLst>
      <p:ext uri="{BB962C8B-B14F-4D97-AF65-F5344CB8AC3E}">
        <p14:creationId xmlns:p14="http://schemas.microsoft.com/office/powerpoint/2010/main" val="3814700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7750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7/22/26</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282193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91867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7/22/26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35674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7/22/26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255640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7/22/26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63055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7/22/26</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71235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7/22/26</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88812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7/22/26</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50514193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699" r:id="rId5"/>
    <p:sldLayoutId id="2147483700" r:id="rId6"/>
    <p:sldLayoutId id="2147483701" r:id="rId7"/>
    <p:sldLayoutId id="2147483702" r:id="rId8"/>
    <p:sldLayoutId id="2147483703" r:id="rId9"/>
    <p:sldLayoutId id="2147483704" r:id="rId10"/>
    <p:sldLayoutId id="2147483705" r:id="rId11"/>
    <p:sldLayoutId id="2147483711" r:id="rId12"/>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cbi.nlm.nih.gov/sciencv/"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synergy.dartmouth.edu/translational-pilot-grant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ncats.nih.gov/about/about-translational-science/principl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ncats.nih.gov/about/about-translational-science/spectru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ncats.nih.gov/research/research-activities/ctsa/projects/rural-health"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F40FBDA-CEB1-40F0-9AB9-BD9C402D7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web of dots connected">
            <a:extLst>
              <a:ext uri="{FF2B5EF4-FFF2-40B4-BE49-F238E27FC236}">
                <a16:creationId xmlns:a16="http://schemas.microsoft.com/office/drawing/2014/main" id="{A534E3CB-BBBD-B32C-1A6F-38C62C92C2D4}"/>
              </a:ext>
            </a:extLst>
          </p:cNvPr>
          <p:cNvPicPr>
            <a:picLocks noChangeAspect="1"/>
          </p:cNvPicPr>
          <p:nvPr/>
        </p:nvPicPr>
        <p:blipFill>
          <a:blip r:embed="rId3">
            <a:alphaModFix amt="35000"/>
          </a:blip>
          <a:srcRect l="20256" r="189" b="1"/>
          <a:stretch/>
        </p:blipFill>
        <p:spPr>
          <a:xfrm>
            <a:off x="20" y="10526"/>
            <a:ext cx="12191980" cy="6857990"/>
          </a:xfrm>
          <a:prstGeom prst="rect">
            <a:avLst/>
          </a:prstGeom>
        </p:spPr>
      </p:pic>
      <p:sp>
        <p:nvSpPr>
          <p:cNvPr id="20" name="Rectangle 19">
            <a:extLst>
              <a:ext uri="{FF2B5EF4-FFF2-40B4-BE49-F238E27FC236}">
                <a16:creationId xmlns:a16="http://schemas.microsoft.com/office/drawing/2014/main" id="{0344D4FE-ABEF-4230-9E4E-AD5782FC7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noFill/>
          <a:ln w="9525" cap="sq" cmpd="sng" algn="ctr">
            <a:solidFill>
              <a:schemeClr val="tx1">
                <a:lumMod val="75000"/>
                <a:lumOff val="25000"/>
              </a:schemeClr>
            </a:solidFill>
            <a:prstDash val="solid"/>
            <a:miter lim="800000"/>
          </a:ln>
          <a:effectLst>
            <a:softEdge rad="0"/>
          </a:effectLst>
        </p:spPr>
        <p:txBody>
          <a:bodyPr/>
          <a:lstStyle/>
          <a:p>
            <a:endParaRPr lang="en-US"/>
          </a:p>
        </p:txBody>
      </p:sp>
      <p:sp>
        <p:nvSpPr>
          <p:cNvPr id="2" name="Title 1">
            <a:extLst>
              <a:ext uri="{FF2B5EF4-FFF2-40B4-BE49-F238E27FC236}">
                <a16:creationId xmlns:a16="http://schemas.microsoft.com/office/drawing/2014/main" id="{0C6B01C5-C9DD-AA1B-2F7E-B70A3A51D1C5}"/>
              </a:ext>
            </a:extLst>
          </p:cNvPr>
          <p:cNvSpPr>
            <a:spLocks noGrp="1"/>
          </p:cNvSpPr>
          <p:nvPr>
            <p:ph type="ctrTitle"/>
          </p:nvPr>
        </p:nvSpPr>
        <p:spPr>
          <a:xfrm>
            <a:off x="1450061" y="1657562"/>
            <a:ext cx="8974671" cy="1901237"/>
          </a:xfrm>
        </p:spPr>
        <p:txBody>
          <a:bodyPr>
            <a:noAutofit/>
          </a:bodyPr>
          <a:lstStyle/>
          <a:p>
            <a:r>
              <a:rPr lang="en-US" sz="4400" dirty="0">
                <a:effectLst/>
                <a:ea typeface="Cambria" panose="02040503050406030204" pitchFamily="18" charset="0"/>
                <a:cs typeface="Cambria" panose="02040503050406030204" pitchFamily="18" charset="0"/>
              </a:rPr>
              <a:t>Da</a:t>
            </a:r>
            <a:r>
              <a:rPr lang="en-US" sz="4400" spc="-5" dirty="0">
                <a:effectLst/>
                <a:ea typeface="Cambria" panose="02040503050406030204" pitchFamily="18" charset="0"/>
                <a:cs typeface="Cambria" panose="02040503050406030204" pitchFamily="18" charset="0"/>
              </a:rPr>
              <a:t>r</a:t>
            </a:r>
            <a:r>
              <a:rPr lang="en-US" sz="4400" dirty="0">
                <a:effectLst/>
                <a:ea typeface="Cambria" panose="02040503050406030204" pitchFamily="18" charset="0"/>
                <a:cs typeface="Cambria" panose="02040503050406030204" pitchFamily="18" charset="0"/>
              </a:rPr>
              <a:t>tmo</a:t>
            </a:r>
            <a:r>
              <a:rPr lang="en-US" sz="4400" spc="-5" dirty="0">
                <a:effectLst/>
                <a:ea typeface="Cambria" panose="02040503050406030204" pitchFamily="18" charset="0"/>
                <a:cs typeface="Cambria" panose="02040503050406030204" pitchFamily="18" charset="0"/>
              </a:rPr>
              <a:t>u</a:t>
            </a:r>
            <a:r>
              <a:rPr lang="en-US" sz="4400" dirty="0">
                <a:effectLst/>
                <a:ea typeface="Cambria" panose="02040503050406030204" pitchFamily="18" charset="0"/>
                <a:cs typeface="Cambria" panose="02040503050406030204" pitchFamily="18" charset="0"/>
              </a:rPr>
              <a:t>th</a:t>
            </a:r>
            <a:r>
              <a:rPr lang="en-US" sz="4400" spc="-20" dirty="0">
                <a:effectLst/>
                <a:ea typeface="Cambria" panose="02040503050406030204" pitchFamily="18" charset="0"/>
                <a:cs typeface="Cambria" panose="02040503050406030204" pitchFamily="18" charset="0"/>
              </a:rPr>
              <a:t> </a:t>
            </a:r>
            <a:r>
              <a:rPr lang="en-US" sz="4400" spc="5" dirty="0">
                <a:effectLst/>
                <a:ea typeface="Cambria" panose="02040503050406030204" pitchFamily="18" charset="0"/>
                <a:cs typeface="Cambria" panose="02040503050406030204" pitchFamily="18" charset="0"/>
              </a:rPr>
              <a:t>S</a:t>
            </a:r>
            <a:r>
              <a:rPr lang="en-US" sz="4400" dirty="0">
                <a:effectLst/>
                <a:ea typeface="Cambria" panose="02040503050406030204" pitchFamily="18" charset="0"/>
                <a:cs typeface="Cambria" panose="02040503050406030204" pitchFamily="18" charset="0"/>
              </a:rPr>
              <a:t>YN</a:t>
            </a:r>
            <a:r>
              <a:rPr lang="en-US" sz="4400" spc="5" dirty="0">
                <a:effectLst/>
                <a:ea typeface="Cambria" panose="02040503050406030204" pitchFamily="18" charset="0"/>
                <a:cs typeface="Cambria" panose="02040503050406030204" pitchFamily="18" charset="0"/>
              </a:rPr>
              <a:t>E</a:t>
            </a:r>
            <a:r>
              <a:rPr lang="en-US" sz="4400" dirty="0">
                <a:effectLst/>
                <a:ea typeface="Cambria" panose="02040503050406030204" pitchFamily="18" charset="0"/>
                <a:cs typeface="Cambria" panose="02040503050406030204" pitchFamily="18" charset="0"/>
              </a:rPr>
              <a:t>RGY</a:t>
            </a:r>
            <a:r>
              <a:rPr lang="en-US" sz="4400" spc="5" dirty="0">
                <a:effectLst/>
                <a:ea typeface="Cambria" panose="02040503050406030204" pitchFamily="18" charset="0"/>
                <a:cs typeface="Cambria" panose="02040503050406030204" pitchFamily="18" charset="0"/>
              </a:rPr>
              <a:t> </a:t>
            </a:r>
            <a:r>
              <a:rPr lang="en-US" sz="4400" spc="-5" dirty="0">
                <a:effectLst/>
                <a:ea typeface="Cambria" panose="02040503050406030204" pitchFamily="18" charset="0"/>
                <a:cs typeface="Cambria" panose="02040503050406030204" pitchFamily="18" charset="0"/>
              </a:rPr>
              <a:t>Tr</a:t>
            </a:r>
            <a:r>
              <a:rPr lang="en-US" sz="4400" dirty="0">
                <a:effectLst/>
                <a:ea typeface="Cambria" panose="02040503050406030204" pitchFamily="18" charset="0"/>
                <a:cs typeface="Cambria" panose="02040503050406030204" pitchFamily="18" charset="0"/>
              </a:rPr>
              <a:t>a</a:t>
            </a:r>
            <a:r>
              <a:rPr lang="en-US" sz="4400" spc="5" dirty="0">
                <a:effectLst/>
                <a:ea typeface="Cambria" panose="02040503050406030204" pitchFamily="18" charset="0"/>
                <a:cs typeface="Cambria" panose="02040503050406030204" pitchFamily="18" charset="0"/>
              </a:rPr>
              <a:t>n</a:t>
            </a:r>
            <a:r>
              <a:rPr lang="en-US" sz="4400" dirty="0">
                <a:effectLst/>
                <a:ea typeface="Cambria" panose="02040503050406030204" pitchFamily="18" charset="0"/>
                <a:cs typeface="Cambria" panose="02040503050406030204" pitchFamily="18" charset="0"/>
              </a:rPr>
              <a:t>slation</a:t>
            </a:r>
            <a:r>
              <a:rPr lang="en-US" sz="4400" spc="5" dirty="0">
                <a:effectLst/>
                <a:ea typeface="Cambria" panose="02040503050406030204" pitchFamily="18" charset="0"/>
                <a:cs typeface="Cambria" panose="02040503050406030204" pitchFamily="18" charset="0"/>
              </a:rPr>
              <a:t>a</a:t>
            </a:r>
            <a:r>
              <a:rPr lang="en-US" sz="4400" dirty="0">
                <a:effectLst/>
                <a:ea typeface="Cambria" panose="02040503050406030204" pitchFamily="18" charset="0"/>
                <a:cs typeface="Cambria" panose="02040503050406030204" pitchFamily="18" charset="0"/>
              </a:rPr>
              <a:t>l</a:t>
            </a:r>
            <a:r>
              <a:rPr lang="en-US" sz="4400" spc="-30" dirty="0">
                <a:effectLst/>
                <a:ea typeface="Cambria" panose="02040503050406030204" pitchFamily="18" charset="0"/>
                <a:cs typeface="Cambria" panose="02040503050406030204" pitchFamily="18" charset="0"/>
              </a:rPr>
              <a:t> </a:t>
            </a:r>
            <a:r>
              <a:rPr lang="en-US" sz="4400" dirty="0">
                <a:effectLst/>
                <a:ea typeface="Cambria" panose="02040503050406030204" pitchFamily="18" charset="0"/>
                <a:cs typeface="Cambria" panose="02040503050406030204" pitchFamily="18" charset="0"/>
              </a:rPr>
              <a:t>P</a:t>
            </a:r>
            <a:r>
              <a:rPr lang="en-US" sz="4400" spc="5" dirty="0">
                <a:effectLst/>
                <a:ea typeface="Cambria" panose="02040503050406030204" pitchFamily="18" charset="0"/>
                <a:cs typeface="Cambria" panose="02040503050406030204" pitchFamily="18" charset="0"/>
              </a:rPr>
              <a:t>i</a:t>
            </a:r>
            <a:r>
              <a:rPr lang="en-US" sz="4400" dirty="0">
                <a:effectLst/>
                <a:ea typeface="Cambria" panose="02040503050406030204" pitchFamily="18" charset="0"/>
                <a:cs typeface="Cambria" panose="02040503050406030204" pitchFamily="18" charset="0"/>
              </a:rPr>
              <a:t>lot</a:t>
            </a:r>
            <a:r>
              <a:rPr lang="en-US" sz="4400" spc="-10" dirty="0">
                <a:effectLst/>
                <a:ea typeface="Cambria" panose="02040503050406030204" pitchFamily="18" charset="0"/>
                <a:cs typeface="Cambria" panose="02040503050406030204" pitchFamily="18" charset="0"/>
              </a:rPr>
              <a:t> Award </a:t>
            </a:r>
            <a:r>
              <a:rPr lang="en-US" sz="4400" dirty="0">
                <a:effectLst/>
                <a:ea typeface="Cambria" panose="02040503050406030204" pitchFamily="18" charset="0"/>
                <a:cs typeface="Cambria" panose="02040503050406030204" pitchFamily="18" charset="0"/>
              </a:rPr>
              <a:t>Pr</a:t>
            </a:r>
            <a:r>
              <a:rPr lang="en-US" sz="4400" spc="-5" dirty="0">
                <a:effectLst/>
                <a:ea typeface="Cambria" panose="02040503050406030204" pitchFamily="18" charset="0"/>
                <a:cs typeface="Cambria" panose="02040503050406030204" pitchFamily="18" charset="0"/>
              </a:rPr>
              <a:t>ogr</a:t>
            </a:r>
            <a:r>
              <a:rPr lang="en-US" sz="4400" dirty="0">
                <a:effectLst/>
                <a:ea typeface="Cambria" panose="02040503050406030204" pitchFamily="18" charset="0"/>
                <a:cs typeface="Cambria" panose="02040503050406030204" pitchFamily="18" charset="0"/>
              </a:rPr>
              <a:t>am INFO Session</a:t>
            </a:r>
            <a:endParaRPr lang="en-US" sz="4400" dirty="0"/>
          </a:p>
        </p:txBody>
      </p:sp>
      <p:sp>
        <p:nvSpPr>
          <p:cNvPr id="3" name="Subtitle 2">
            <a:extLst>
              <a:ext uri="{FF2B5EF4-FFF2-40B4-BE49-F238E27FC236}">
                <a16:creationId xmlns:a16="http://schemas.microsoft.com/office/drawing/2014/main" id="{693CE1BD-E647-6B95-B8A5-18E0328F41E2}"/>
              </a:ext>
            </a:extLst>
          </p:cNvPr>
          <p:cNvSpPr>
            <a:spLocks noGrp="1"/>
          </p:cNvSpPr>
          <p:nvPr>
            <p:ph type="subTitle" idx="1"/>
          </p:nvPr>
        </p:nvSpPr>
        <p:spPr>
          <a:xfrm>
            <a:off x="1447799" y="3964682"/>
            <a:ext cx="9296400" cy="1235756"/>
          </a:xfrm>
        </p:spPr>
        <p:txBody>
          <a:bodyPr>
            <a:noAutofit/>
          </a:bodyPr>
          <a:lstStyle/>
          <a:p>
            <a:pPr>
              <a:lnSpc>
                <a:spcPct val="90000"/>
              </a:lnSpc>
              <a:spcAft>
                <a:spcPts val="600"/>
              </a:spcAft>
            </a:pPr>
            <a:r>
              <a:rPr lang="en-US" sz="2400" dirty="0">
                <a:solidFill>
                  <a:schemeClr val="tx1"/>
                </a:solidFill>
                <a:latin typeface="+mj-lt"/>
              </a:rPr>
              <a:t>Pilot program directors:</a:t>
            </a:r>
          </a:p>
          <a:p>
            <a:pPr>
              <a:lnSpc>
                <a:spcPct val="90000"/>
              </a:lnSpc>
              <a:spcAft>
                <a:spcPts val="600"/>
              </a:spcAft>
            </a:pPr>
            <a:r>
              <a:rPr lang="en-US" sz="2400" dirty="0" err="1">
                <a:solidFill>
                  <a:schemeClr val="tx1"/>
                </a:solidFill>
                <a:latin typeface="+mj-lt"/>
              </a:rPr>
              <a:t>JoAnna</a:t>
            </a:r>
            <a:r>
              <a:rPr lang="en-US" sz="2400" dirty="0">
                <a:solidFill>
                  <a:schemeClr val="tx1"/>
                </a:solidFill>
                <a:latin typeface="+mj-lt"/>
              </a:rPr>
              <a:t> Leyenaar, MD PhD</a:t>
            </a:r>
          </a:p>
          <a:p>
            <a:pPr>
              <a:lnSpc>
                <a:spcPct val="90000"/>
              </a:lnSpc>
              <a:spcAft>
                <a:spcPts val="600"/>
              </a:spcAft>
            </a:pPr>
            <a:r>
              <a:rPr lang="en-US" sz="2400" dirty="0">
                <a:solidFill>
                  <a:schemeClr val="tx1"/>
                </a:solidFill>
                <a:latin typeface="+mj-lt"/>
              </a:rPr>
              <a:t>Jennifer Bomberger, PhD</a:t>
            </a:r>
          </a:p>
        </p:txBody>
      </p:sp>
      <p:sp>
        <p:nvSpPr>
          <p:cNvPr id="22" name="Rectangle 21">
            <a:extLst>
              <a:ext uri="{FF2B5EF4-FFF2-40B4-BE49-F238E27FC236}">
                <a16:creationId xmlns:a16="http://schemas.microsoft.com/office/drawing/2014/main" id="{9325F979-D3F9-4926-81B7-7ACCB31A5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9525" cap="sq" cmpd="sng" algn="ctr">
            <a:solidFill>
              <a:schemeClr val="tx1">
                <a:lumMod val="75000"/>
                <a:lumOff val="25000"/>
                <a:alpha val="80000"/>
              </a:schemeClr>
            </a:solidFill>
            <a:prstDash val="solid"/>
            <a:miter lim="800000"/>
          </a:ln>
          <a:effectLst/>
        </p:spPr>
        <p:txBody>
          <a:bodyPr/>
          <a:lstStyle/>
          <a:p>
            <a:endParaRPr lang="en-US"/>
          </a:p>
        </p:txBody>
      </p:sp>
      <p:pic>
        <p:nvPicPr>
          <p:cNvPr id="6" name="Picture 5">
            <a:extLst>
              <a:ext uri="{FF2B5EF4-FFF2-40B4-BE49-F238E27FC236}">
                <a16:creationId xmlns:a16="http://schemas.microsoft.com/office/drawing/2014/main" id="{1791B618-7198-3003-BA1E-42305F316B8B}"/>
              </a:ext>
            </a:extLst>
          </p:cNvPr>
          <p:cNvPicPr>
            <a:picLocks noChangeAspect="1"/>
          </p:cNvPicPr>
          <p:nvPr/>
        </p:nvPicPr>
        <p:blipFill>
          <a:blip r:embed="rId4"/>
          <a:srcRect l="5088" t="3957" r="65819" b="76629"/>
          <a:stretch/>
        </p:blipFill>
        <p:spPr>
          <a:xfrm>
            <a:off x="177226" y="172994"/>
            <a:ext cx="2261287" cy="848790"/>
          </a:xfrm>
          <a:prstGeom prst="rect">
            <a:avLst/>
          </a:prstGeom>
        </p:spPr>
      </p:pic>
      <p:pic>
        <p:nvPicPr>
          <p:cNvPr id="7" name="Picture 6">
            <a:extLst>
              <a:ext uri="{FF2B5EF4-FFF2-40B4-BE49-F238E27FC236}">
                <a16:creationId xmlns:a16="http://schemas.microsoft.com/office/drawing/2014/main" id="{4D120CFB-7DF4-5382-BBC0-DDA0D84227D7}"/>
              </a:ext>
            </a:extLst>
          </p:cNvPr>
          <p:cNvPicPr>
            <a:picLocks noChangeAspect="1"/>
          </p:cNvPicPr>
          <p:nvPr/>
        </p:nvPicPr>
        <p:blipFill>
          <a:blip r:embed="rId5"/>
          <a:srcRect l="53787" t="5559" r="24592" b="79874"/>
          <a:stretch/>
        </p:blipFill>
        <p:spPr>
          <a:xfrm>
            <a:off x="8381997" y="133167"/>
            <a:ext cx="2239631" cy="848790"/>
          </a:xfrm>
          <a:prstGeom prst="rect">
            <a:avLst/>
          </a:prstGeom>
        </p:spPr>
      </p:pic>
      <p:pic>
        <p:nvPicPr>
          <p:cNvPr id="1026" name="Picture 2" descr="Dartmouth College Logo and symbol ...">
            <a:extLst>
              <a:ext uri="{FF2B5EF4-FFF2-40B4-BE49-F238E27FC236}">
                <a16:creationId xmlns:a16="http://schemas.microsoft.com/office/drawing/2014/main" id="{603AB6C9-ADE9-B763-23C4-9E72532747B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527" r="12911"/>
          <a:stretch/>
        </p:blipFill>
        <p:spPr bwMode="auto">
          <a:xfrm>
            <a:off x="10844509" y="133168"/>
            <a:ext cx="1137282" cy="845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6628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7E8D0-E314-8BF0-E602-F343570B2AB1}"/>
              </a:ext>
            </a:extLst>
          </p:cNvPr>
          <p:cNvSpPr>
            <a:spLocks noGrp="1"/>
          </p:cNvSpPr>
          <p:nvPr>
            <p:ph type="title"/>
          </p:nvPr>
        </p:nvSpPr>
        <p:spPr/>
        <p:txBody>
          <a:bodyPr/>
          <a:lstStyle/>
          <a:p>
            <a:r>
              <a:rPr lang="en-US" dirty="0"/>
              <a:t>Successful applications</a:t>
            </a:r>
          </a:p>
        </p:txBody>
      </p:sp>
      <p:sp>
        <p:nvSpPr>
          <p:cNvPr id="3" name="Content Placeholder 2">
            <a:extLst>
              <a:ext uri="{FF2B5EF4-FFF2-40B4-BE49-F238E27FC236}">
                <a16:creationId xmlns:a16="http://schemas.microsoft.com/office/drawing/2014/main" id="{E11B90EC-42A6-4727-9EAF-98CFEE429C96}"/>
              </a:ext>
            </a:extLst>
          </p:cNvPr>
          <p:cNvSpPr>
            <a:spLocks noGrp="1"/>
          </p:cNvSpPr>
          <p:nvPr>
            <p:ph idx="1"/>
          </p:nvPr>
        </p:nvSpPr>
        <p:spPr>
          <a:xfrm>
            <a:off x="1066800" y="2175640"/>
            <a:ext cx="10058400" cy="3535365"/>
          </a:xfrm>
        </p:spPr>
        <p:txBody>
          <a:bodyPr>
            <a:normAutofit fontScale="92500" lnSpcReduction="10000"/>
          </a:bodyPr>
          <a:lstStyle/>
          <a:p>
            <a:pPr>
              <a:buSzPct val="80000"/>
              <a:buFont typeface="Wingdings" pitchFamily="2" charset="2"/>
              <a:buChar char="Ø"/>
            </a:pPr>
            <a:r>
              <a:rPr lang="en-US" sz="2000" dirty="0">
                <a:effectLst/>
                <a:latin typeface="+mj-lt"/>
                <a:ea typeface="Cambria" panose="02040503050406030204" pitchFamily="18" charset="0"/>
                <a:cs typeface="Cambria" panose="02040503050406030204" pitchFamily="18" charset="0"/>
              </a:rPr>
              <a:t>Pilot Awards</a:t>
            </a:r>
            <a:r>
              <a:rPr lang="en-US" sz="2000" spc="-5" dirty="0">
                <a:effectLst/>
                <a:latin typeface="+mj-lt"/>
                <a:ea typeface="Cambria" panose="02040503050406030204" pitchFamily="18" charset="0"/>
                <a:cs typeface="Cambria" panose="02040503050406030204" pitchFamily="18" charset="0"/>
              </a:rPr>
              <a:t> will be given priority </a:t>
            </a:r>
            <a:r>
              <a:rPr lang="en-US" sz="2000" dirty="0">
                <a:effectLst/>
                <a:latin typeface="+mj-lt"/>
                <a:ea typeface="Cambria" panose="02040503050406030204" pitchFamily="18" charset="0"/>
                <a:cs typeface="Cambria" panose="02040503050406030204" pitchFamily="18" charset="0"/>
              </a:rPr>
              <a:t>if the research </a:t>
            </a:r>
            <a:r>
              <a:rPr lang="en-US" sz="2000" spc="5" dirty="0">
                <a:latin typeface="+mj-lt"/>
                <a:ea typeface="Cambria" panose="02040503050406030204" pitchFamily="18" charset="0"/>
                <a:cs typeface="Cambria" panose="02040503050406030204" pitchFamily="18" charset="0"/>
              </a:rPr>
              <a:t>is</a:t>
            </a:r>
            <a:r>
              <a:rPr lang="en-US" sz="2000" spc="-10"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t </a:t>
            </a:r>
            <a:r>
              <a:rPr lang="en-US" sz="2000" spc="-10"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n </a:t>
            </a:r>
            <a:r>
              <a:rPr lang="en-US" sz="2000" spc="-5" dirty="0">
                <a:effectLst/>
                <a:latin typeface="+mj-lt"/>
                <a:ea typeface="Cambria" panose="02040503050406030204" pitchFamily="18" charset="0"/>
                <a:cs typeface="Cambria" panose="02040503050406030204" pitchFamily="18" charset="0"/>
              </a:rPr>
              <a:t>e</a:t>
            </a:r>
            <a:r>
              <a:rPr lang="en-US" sz="2000" dirty="0">
                <a:effectLst/>
                <a:latin typeface="+mj-lt"/>
                <a:ea typeface="Cambria" panose="02040503050406030204" pitchFamily="18" charset="0"/>
                <a:cs typeface="Cambria" panose="02040503050406030204" pitchFamily="18" charset="0"/>
              </a:rPr>
              <a:t>arly</a:t>
            </a:r>
            <a:r>
              <a:rPr lang="en-US" sz="2000" spc="-1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st</a:t>
            </a:r>
            <a:r>
              <a:rPr lang="en-US" sz="2000" spc="5"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g</a:t>
            </a:r>
            <a:r>
              <a:rPr lang="en-US" sz="2000" dirty="0">
                <a:effectLst/>
                <a:latin typeface="+mj-lt"/>
                <a:ea typeface="Cambria" panose="02040503050406030204" pitchFamily="18" charset="0"/>
                <a:cs typeface="Cambria" panose="02040503050406030204" pitchFamily="18" charset="0"/>
              </a:rPr>
              <a:t>e</a:t>
            </a:r>
            <a:r>
              <a:rPr lang="en-US" sz="2000" spc="-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nd</a:t>
            </a:r>
            <a:r>
              <a:rPr lang="en-US" sz="2000" spc="-2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n</a:t>
            </a:r>
            <a:r>
              <a:rPr lang="en-US" sz="2000" spc="5" dirty="0">
                <a:effectLst/>
                <a:latin typeface="+mj-lt"/>
                <a:ea typeface="Cambria" panose="02040503050406030204" pitchFamily="18" charset="0"/>
                <a:cs typeface="Cambria" panose="02040503050406030204" pitchFamily="18" charset="0"/>
              </a:rPr>
              <a:t>e</a:t>
            </a:r>
            <a:r>
              <a:rPr lang="en-US" sz="2000" dirty="0">
                <a:effectLst/>
                <a:latin typeface="+mj-lt"/>
                <a:ea typeface="Cambria" panose="02040503050406030204" pitchFamily="18" charset="0"/>
                <a:cs typeface="Cambria" panose="02040503050406030204" pitchFamily="18" charset="0"/>
              </a:rPr>
              <a:t>eds</a:t>
            </a:r>
            <a:r>
              <a:rPr lang="en-US" sz="2000" spc="-30" dirty="0">
                <a:effectLst/>
                <a:latin typeface="+mj-lt"/>
                <a:ea typeface="Cambria" panose="02040503050406030204" pitchFamily="18" charset="0"/>
                <a:cs typeface="Cambria" panose="02040503050406030204" pitchFamily="18" charset="0"/>
              </a:rPr>
              <a:t> </a:t>
            </a:r>
            <a:r>
              <a:rPr lang="en-US" sz="2000" spc="15" dirty="0">
                <a:effectLst/>
                <a:latin typeface="+mj-lt"/>
                <a:ea typeface="Cambria" panose="02040503050406030204" pitchFamily="18" charset="0"/>
                <a:cs typeface="Cambria" panose="02040503050406030204" pitchFamily="18" charset="0"/>
              </a:rPr>
              <a:t>s</a:t>
            </a:r>
            <a:r>
              <a:rPr lang="en-US" sz="2000" dirty="0">
                <a:effectLst/>
                <a:latin typeface="+mj-lt"/>
                <a:ea typeface="Cambria" panose="02040503050406030204" pitchFamily="18" charset="0"/>
                <a:cs typeface="Cambria" panose="02040503050406030204" pitchFamily="18" charset="0"/>
              </a:rPr>
              <a:t>up</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t</a:t>
            </a:r>
            <a:r>
              <a:rPr lang="en-US" sz="2000" spc="-1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c</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e</a:t>
            </a:r>
            <a:r>
              <a:rPr lang="en-US" sz="2000" spc="5"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te</a:t>
            </a:r>
            <a:r>
              <a:rPr lang="en-US" sz="2000" spc="-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reliminary </a:t>
            </a:r>
            <a:r>
              <a:rPr lang="en-US" sz="2000" spc="-5" dirty="0">
                <a:effectLst/>
                <a:latin typeface="+mj-lt"/>
                <a:ea typeface="Cambria" panose="02040503050406030204" pitchFamily="18" charset="0"/>
                <a:cs typeface="Cambria" panose="02040503050406030204" pitchFamily="18" charset="0"/>
              </a:rPr>
              <a:t>d</a:t>
            </a:r>
            <a:r>
              <a:rPr lang="en-US" sz="2000"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a</a:t>
            </a:r>
            <a:r>
              <a:rPr lang="en-US" sz="2000" spc="-1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n</a:t>
            </a:r>
            <a:r>
              <a:rPr lang="en-US" sz="2000" spc="-5" dirty="0">
                <a:effectLst/>
                <a:latin typeface="+mj-lt"/>
                <a:ea typeface="Cambria" panose="02040503050406030204" pitchFamily="18" charset="0"/>
                <a:cs typeface="Cambria" panose="02040503050406030204" pitchFamily="18" charset="0"/>
              </a:rPr>
              <a:t>d</a:t>
            </a:r>
            <a:r>
              <a:rPr lang="en-US" sz="2000" dirty="0">
                <a:effectLst/>
                <a:latin typeface="+mj-lt"/>
                <a:ea typeface="Cambria" panose="02040503050406030204" pitchFamily="18" charset="0"/>
                <a:cs typeface="Cambria" panose="02040503050406030204" pitchFamily="18" charset="0"/>
              </a:rPr>
              <a:t>/or</a:t>
            </a:r>
            <a:r>
              <a:rPr lang="en-US" sz="2000" spc="-3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to </a:t>
            </a:r>
            <a:r>
              <a:rPr lang="en-US" sz="2000" spc="-5" dirty="0">
                <a:effectLst/>
                <a:latin typeface="+mj-lt"/>
                <a:ea typeface="Cambria" panose="02040503050406030204" pitchFamily="18" charset="0"/>
                <a:cs typeface="Cambria" panose="02040503050406030204" pitchFamily="18" charset="0"/>
              </a:rPr>
              <a:t>d</a:t>
            </a:r>
            <a:r>
              <a:rPr lang="en-US" sz="2000" dirty="0">
                <a:effectLst/>
                <a:latin typeface="+mj-lt"/>
                <a:ea typeface="Cambria" panose="02040503050406030204" pitchFamily="18" charset="0"/>
                <a:cs typeface="Cambria" panose="02040503050406030204" pitchFamily="18" charset="0"/>
              </a:rPr>
              <a:t>evelop</a:t>
            </a:r>
            <a:r>
              <a:rPr lang="en-US" sz="2000" spc="-3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es</a:t>
            </a:r>
            <a:r>
              <a:rPr lang="en-US" sz="2000" spc="5" dirty="0">
                <a:effectLst/>
                <a:latin typeface="+mj-lt"/>
                <a:ea typeface="Cambria" panose="02040503050406030204" pitchFamily="18" charset="0"/>
                <a:cs typeface="Cambria" panose="02040503050406030204" pitchFamily="18" charset="0"/>
              </a:rPr>
              <a:t>e</a:t>
            </a:r>
            <a:r>
              <a:rPr lang="en-US" sz="2000" dirty="0">
                <a:effectLst/>
                <a:latin typeface="+mj-lt"/>
                <a:ea typeface="Cambria" panose="02040503050406030204" pitchFamily="18" charset="0"/>
                <a:cs typeface="Cambria" panose="02040503050406030204" pitchFamily="18" charset="0"/>
              </a:rPr>
              <a:t>ar</a:t>
            </a:r>
            <a:r>
              <a:rPr lang="en-US" sz="2000" spc="-5" dirty="0">
                <a:effectLst/>
                <a:latin typeface="+mj-lt"/>
                <a:ea typeface="Cambria" panose="02040503050406030204" pitchFamily="18" charset="0"/>
                <a:cs typeface="Cambria" panose="02040503050406030204" pitchFamily="18" charset="0"/>
              </a:rPr>
              <a:t>c</a:t>
            </a:r>
            <a:r>
              <a:rPr lang="en-US" sz="2000" dirty="0">
                <a:effectLst/>
                <a:latin typeface="+mj-lt"/>
                <a:ea typeface="Cambria" panose="02040503050406030204" pitchFamily="18" charset="0"/>
                <a:cs typeface="Cambria" panose="02040503050406030204" pitchFamily="18" charset="0"/>
              </a:rPr>
              <a:t>h</a:t>
            </a:r>
            <a:r>
              <a:rPr lang="en-US" sz="2000" spc="-4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c</a:t>
            </a:r>
            <a:r>
              <a:rPr lang="en-US" sz="2000" spc="-5" dirty="0">
                <a:effectLst/>
                <a:latin typeface="+mj-lt"/>
                <a:ea typeface="Cambria" panose="02040503050406030204" pitchFamily="18" charset="0"/>
                <a:cs typeface="Cambria" panose="02040503050406030204" pitchFamily="18" charset="0"/>
              </a:rPr>
              <a:t>o</a:t>
            </a:r>
            <a:r>
              <a:rPr lang="en-US" sz="2000" dirty="0">
                <a:effectLst/>
                <a:latin typeface="+mj-lt"/>
                <a:ea typeface="Cambria" panose="02040503050406030204" pitchFamily="18" charset="0"/>
                <a:cs typeface="Cambria" panose="02040503050406030204" pitchFamily="18" charset="0"/>
              </a:rPr>
              <a:t>nc</a:t>
            </a:r>
            <a:r>
              <a:rPr lang="en-US" sz="2000" spc="15" dirty="0">
                <a:effectLst/>
                <a:latin typeface="+mj-lt"/>
                <a:ea typeface="Cambria" panose="02040503050406030204" pitchFamily="18" charset="0"/>
                <a:cs typeface="Cambria" panose="02040503050406030204" pitchFamily="18" charset="0"/>
              </a:rPr>
              <a:t>e</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ts</a:t>
            </a:r>
            <a:r>
              <a:rPr lang="en-US" sz="2000" spc="-30"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hat will a</a:t>
            </a:r>
            <a:r>
              <a:rPr lang="en-US" sz="2000" spc="-5" dirty="0">
                <a:effectLst/>
                <a:latin typeface="+mj-lt"/>
                <a:ea typeface="Cambria" panose="02040503050406030204" pitchFamily="18" charset="0"/>
                <a:cs typeface="Cambria" panose="02040503050406030204" pitchFamily="18" charset="0"/>
              </a:rPr>
              <a:t>dv</a:t>
            </a:r>
            <a:r>
              <a:rPr lang="en-US" sz="2000"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ce</a:t>
            </a:r>
            <a:r>
              <a:rPr lang="en-US" sz="2000" spc="-20" dirty="0">
                <a:effectLst/>
                <a:latin typeface="+mj-lt"/>
                <a:ea typeface="Cambria" panose="02040503050406030204" pitchFamily="18" charset="0"/>
                <a:cs typeface="Cambria" panose="02040503050406030204" pitchFamily="18" charset="0"/>
              </a:rPr>
              <a:t> </a:t>
            </a:r>
            <a:r>
              <a:rPr lang="en-US" sz="2000" u="sng" dirty="0">
                <a:effectLst/>
                <a:latin typeface="+mj-lt"/>
                <a:ea typeface="Cambria" panose="02040503050406030204" pitchFamily="18" charset="0"/>
                <a:cs typeface="Cambria" panose="02040503050406030204" pitchFamily="18" charset="0"/>
              </a:rPr>
              <a:t>translat</a:t>
            </a:r>
            <a:r>
              <a:rPr lang="en-US" sz="2000" u="sng" spc="5" dirty="0">
                <a:effectLst/>
                <a:latin typeface="+mj-lt"/>
                <a:ea typeface="Cambria" panose="02040503050406030204" pitchFamily="18" charset="0"/>
                <a:cs typeface="Cambria" panose="02040503050406030204" pitchFamily="18" charset="0"/>
              </a:rPr>
              <a:t>i</a:t>
            </a:r>
            <a:r>
              <a:rPr lang="en-US" sz="2000" u="sng" dirty="0">
                <a:effectLst/>
                <a:latin typeface="+mj-lt"/>
                <a:ea typeface="Cambria" panose="02040503050406030204" pitchFamily="18" charset="0"/>
                <a:cs typeface="Cambria" panose="02040503050406030204" pitchFamily="18" charset="0"/>
              </a:rPr>
              <a:t>onal</a:t>
            </a:r>
            <a:r>
              <a:rPr lang="en-US" sz="2000" u="sng" spc="-5" dirty="0">
                <a:effectLst/>
                <a:latin typeface="+mj-lt"/>
                <a:ea typeface="Cambria" panose="02040503050406030204" pitchFamily="18" charset="0"/>
                <a:cs typeface="Cambria" panose="02040503050406030204" pitchFamily="18" charset="0"/>
              </a:rPr>
              <a:t> science</a:t>
            </a:r>
            <a:r>
              <a:rPr lang="en-US" sz="2000" spc="-5" dirty="0">
                <a:effectLst/>
                <a:latin typeface="+mj-lt"/>
                <a:ea typeface="Cambria" panose="02040503050406030204" pitchFamily="18" charset="0"/>
                <a:cs typeface="Cambria" panose="02040503050406030204" pitchFamily="18" charset="0"/>
              </a:rPr>
              <a:t>.</a:t>
            </a:r>
            <a:r>
              <a:rPr lang="en-US" sz="2000" spc="-45" dirty="0">
                <a:effectLst/>
                <a:latin typeface="+mj-lt"/>
                <a:ea typeface="Cambria" panose="02040503050406030204" pitchFamily="18" charset="0"/>
                <a:cs typeface="Cambria" panose="02040503050406030204" pitchFamily="18" charset="0"/>
              </a:rPr>
              <a:t> </a:t>
            </a:r>
          </a:p>
          <a:p>
            <a:pPr>
              <a:buSzPct val="80000"/>
              <a:buFont typeface="Wingdings" pitchFamily="2" charset="2"/>
              <a:buChar char="Ø"/>
            </a:pPr>
            <a:endParaRPr lang="en-US" sz="800" spc="-45" dirty="0">
              <a:latin typeface="+mj-lt"/>
            </a:endParaRPr>
          </a:p>
          <a:p>
            <a:pPr>
              <a:buSzPct val="80000"/>
              <a:buFont typeface="Wingdings" pitchFamily="2" charset="2"/>
              <a:buChar char="Ø"/>
            </a:pPr>
            <a:r>
              <a:rPr lang="en-US" sz="2000" dirty="0">
                <a:effectLst/>
                <a:latin typeface="+mj-lt"/>
                <a:ea typeface="Cambria" panose="02040503050406030204" pitchFamily="18" charset="0"/>
                <a:cs typeface="Cambria" panose="02040503050406030204" pitchFamily="18" charset="0"/>
              </a:rPr>
              <a:t>Successful </a:t>
            </a:r>
            <a:r>
              <a:rPr lang="en-US" sz="2000" spc="5" dirty="0">
                <a:effectLst/>
                <a:latin typeface="+mj-lt"/>
                <a:ea typeface="Cambria" panose="02040503050406030204" pitchFamily="18" charset="0"/>
                <a:cs typeface="Cambria" panose="02040503050406030204" pitchFamily="18" charset="0"/>
              </a:rPr>
              <a:t>p</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osals</a:t>
            </a:r>
            <a:r>
              <a:rPr lang="en-US" sz="2000" spc="-4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m</a:t>
            </a:r>
            <a:r>
              <a:rPr lang="en-US" sz="2000" spc="-5" dirty="0">
                <a:effectLst/>
                <a:latin typeface="+mj-lt"/>
                <a:ea typeface="Cambria" panose="02040503050406030204" pitchFamily="18" charset="0"/>
                <a:cs typeface="Cambria" panose="02040503050406030204" pitchFamily="18" charset="0"/>
              </a:rPr>
              <a:t>u</a:t>
            </a:r>
            <a:r>
              <a:rPr lang="en-US" sz="2000" dirty="0">
                <a:effectLst/>
                <a:latin typeface="+mj-lt"/>
                <a:ea typeface="Cambria" panose="02040503050406030204" pitchFamily="18" charset="0"/>
                <a:cs typeface="Cambria" panose="02040503050406030204" pitchFamily="18" charset="0"/>
              </a:rPr>
              <a:t>st have</a:t>
            </a:r>
            <a:r>
              <a:rPr lang="en-US" sz="2000" spc="-2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a high</a:t>
            </a:r>
            <a:r>
              <a:rPr lang="en-US" sz="2000" spc="-2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c</a:t>
            </a:r>
            <a:r>
              <a:rPr lang="en-US" sz="2000" spc="-5" dirty="0">
                <a:effectLst/>
                <a:latin typeface="+mj-lt"/>
                <a:ea typeface="Cambria" panose="02040503050406030204" pitchFamily="18" charset="0"/>
                <a:cs typeface="Cambria" panose="02040503050406030204" pitchFamily="18" charset="0"/>
              </a:rPr>
              <a:t>h</a:t>
            </a:r>
            <a:r>
              <a:rPr lang="en-US" sz="2000"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ce</a:t>
            </a:r>
            <a:r>
              <a:rPr lang="en-US" sz="2000" spc="-2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of</a:t>
            </a:r>
            <a:r>
              <a:rPr lang="en-US" sz="2000" spc="-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lea</a:t>
            </a:r>
            <a:r>
              <a:rPr lang="en-US" sz="2000" spc="-5" dirty="0">
                <a:effectLst/>
                <a:latin typeface="+mj-lt"/>
                <a:ea typeface="Cambria" panose="02040503050406030204" pitchFamily="18" charset="0"/>
                <a:cs typeface="Cambria" panose="02040503050406030204" pitchFamily="18" charset="0"/>
              </a:rPr>
              <a:t>d</a:t>
            </a:r>
            <a:r>
              <a:rPr lang="en-US" sz="2000" dirty="0">
                <a:effectLst/>
                <a:latin typeface="+mj-lt"/>
                <a:ea typeface="Cambria" panose="02040503050406030204" pitchFamily="18" charset="0"/>
                <a:cs typeface="Cambria" panose="02040503050406030204" pitchFamily="18" charset="0"/>
              </a:rPr>
              <a:t>i</a:t>
            </a:r>
            <a:r>
              <a:rPr lang="en-US" sz="2000" spc="5"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g</a:t>
            </a:r>
            <a:r>
              <a:rPr lang="en-US" sz="2000" spc="-20" dirty="0">
                <a:effectLst/>
                <a:latin typeface="+mj-lt"/>
                <a:ea typeface="Cambria" panose="02040503050406030204" pitchFamily="18" charset="0"/>
                <a:cs typeface="Cambria" panose="02040503050406030204" pitchFamily="18" charset="0"/>
              </a:rPr>
              <a:t> </a:t>
            </a:r>
            <a:r>
              <a:rPr lang="en-US" sz="2000" spc="1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o ext</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amu</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al</a:t>
            </a:r>
            <a:r>
              <a:rPr lang="en-US" sz="2000" spc="10" dirty="0">
                <a:effectLst/>
                <a:latin typeface="+mj-lt"/>
                <a:ea typeface="Cambria" panose="02040503050406030204" pitchFamily="18" charset="0"/>
                <a:cs typeface="Cambria" panose="02040503050406030204" pitchFamily="18" charset="0"/>
              </a:rPr>
              <a:t>l</a:t>
            </a:r>
            <a:r>
              <a:rPr lang="en-US" sz="2000" dirty="0">
                <a:effectLst/>
                <a:latin typeface="+mj-lt"/>
                <a:ea typeface="Cambria" panose="02040503050406030204" pitchFamily="18" charset="0"/>
                <a:cs typeface="Cambria" panose="02040503050406030204" pitchFamily="18" charset="0"/>
              </a:rPr>
              <a:t>y</a:t>
            </a:r>
            <a:r>
              <a:rPr lang="en-US" sz="2000" spc="-10"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f</a:t>
            </a:r>
            <a:r>
              <a:rPr lang="en-US" sz="2000" dirty="0">
                <a:effectLst/>
                <a:latin typeface="+mj-lt"/>
                <a:ea typeface="Cambria" panose="02040503050406030204" pitchFamily="18" charset="0"/>
                <a:cs typeface="Cambria" panose="02040503050406030204" pitchFamily="18" charset="0"/>
              </a:rPr>
              <a:t>un</a:t>
            </a:r>
            <a:r>
              <a:rPr lang="en-US" sz="2000" spc="-5" dirty="0">
                <a:effectLst/>
                <a:latin typeface="+mj-lt"/>
                <a:ea typeface="Cambria" panose="02040503050406030204" pitchFamily="18" charset="0"/>
                <a:cs typeface="Cambria" panose="02040503050406030204" pitchFamily="18" charset="0"/>
              </a:rPr>
              <a:t>d</a:t>
            </a:r>
            <a:r>
              <a:rPr lang="en-US" sz="2000" spc="15" dirty="0">
                <a:effectLst/>
                <a:latin typeface="+mj-lt"/>
                <a:ea typeface="Cambria" panose="02040503050406030204" pitchFamily="18" charset="0"/>
                <a:cs typeface="Cambria" panose="02040503050406030204" pitchFamily="18" charset="0"/>
              </a:rPr>
              <a:t>e</a:t>
            </a:r>
            <a:r>
              <a:rPr lang="en-US" sz="2000" dirty="0">
                <a:effectLst/>
                <a:latin typeface="+mj-lt"/>
                <a:ea typeface="Cambria" panose="02040503050406030204" pitchFamily="18" charset="0"/>
                <a:cs typeface="Cambria" panose="02040503050406030204" pitchFamily="18" charset="0"/>
              </a:rPr>
              <a:t>d</a:t>
            </a:r>
            <a:r>
              <a:rPr lang="en-US" sz="2000" spc="-1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es</a:t>
            </a:r>
            <a:r>
              <a:rPr lang="en-US" sz="2000" spc="5" dirty="0">
                <a:effectLst/>
                <a:latin typeface="+mj-lt"/>
                <a:ea typeface="Cambria" panose="02040503050406030204" pitchFamily="18" charset="0"/>
                <a:cs typeface="Cambria" panose="02040503050406030204" pitchFamily="18" charset="0"/>
              </a:rPr>
              <a:t>e</a:t>
            </a:r>
            <a:r>
              <a:rPr lang="en-US" sz="2000" dirty="0">
                <a:effectLst/>
                <a:latin typeface="+mj-lt"/>
                <a:ea typeface="Cambria" panose="02040503050406030204" pitchFamily="18" charset="0"/>
                <a:cs typeface="Cambria" panose="02040503050406030204" pitchFamily="18" charset="0"/>
              </a:rPr>
              <a:t>ar</a:t>
            </a:r>
            <a:r>
              <a:rPr lang="en-US" sz="2000" spc="-5" dirty="0">
                <a:effectLst/>
                <a:latin typeface="+mj-lt"/>
                <a:ea typeface="Cambria" panose="02040503050406030204" pitchFamily="18" charset="0"/>
                <a:cs typeface="Cambria" panose="02040503050406030204" pitchFamily="18" charset="0"/>
              </a:rPr>
              <a:t>c</a:t>
            </a:r>
            <a:r>
              <a:rPr lang="en-US" sz="2000" dirty="0">
                <a:effectLst/>
                <a:latin typeface="+mj-lt"/>
                <a:ea typeface="Cambria" panose="02040503050406030204" pitchFamily="18" charset="0"/>
                <a:cs typeface="Cambria" panose="02040503050406030204" pitchFamily="18" charset="0"/>
              </a:rPr>
              <a:t>h</a:t>
            </a:r>
            <a:r>
              <a:rPr lang="en-US" sz="2000" spc="-4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n</a:t>
            </a:r>
            <a:r>
              <a:rPr lang="en-US" sz="2000" spc="-5" dirty="0">
                <a:effectLst/>
                <a:latin typeface="+mj-lt"/>
                <a:ea typeface="Cambria" panose="02040503050406030204" pitchFamily="18" charset="0"/>
                <a:cs typeface="Cambria" panose="02040503050406030204" pitchFamily="18" charset="0"/>
              </a:rPr>
              <a:t>d</a:t>
            </a:r>
            <a:r>
              <a:rPr lang="en-US" sz="2000" dirty="0">
                <a:effectLst/>
                <a:latin typeface="+mj-lt"/>
                <a:ea typeface="Cambria" panose="02040503050406030204" pitchFamily="18" charset="0"/>
                <a:cs typeface="Cambria" panose="02040503050406030204" pitchFamily="18" charset="0"/>
              </a:rPr>
              <a:t>/or</a:t>
            </a:r>
            <a:r>
              <a:rPr lang="en-US" sz="2000" spc="-30"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d</a:t>
            </a:r>
            <a:r>
              <a:rPr lang="en-US" sz="2000" dirty="0">
                <a:effectLst/>
                <a:latin typeface="+mj-lt"/>
                <a:ea typeface="Cambria" panose="02040503050406030204" pitchFamily="18" charset="0"/>
                <a:cs typeface="Cambria" panose="02040503050406030204" pitchFamily="18" charset="0"/>
              </a:rPr>
              <a:t>isc</a:t>
            </a:r>
            <a:r>
              <a:rPr lang="en-US" sz="2000" spc="1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v</a:t>
            </a:r>
            <a:r>
              <a:rPr lang="en-US" sz="2000" dirty="0">
                <a:effectLst/>
                <a:latin typeface="+mj-lt"/>
                <a:ea typeface="Cambria" panose="02040503050406030204" pitchFamily="18" charset="0"/>
                <a:cs typeface="Cambria" panose="02040503050406030204" pitchFamily="18" charset="0"/>
              </a:rPr>
              <a:t>eries</a:t>
            </a:r>
            <a:r>
              <a:rPr lang="en-US" sz="2000" spc="-6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with the</a:t>
            </a:r>
            <a:r>
              <a:rPr lang="en-US" sz="2000" spc="-1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ote</a:t>
            </a:r>
            <a:r>
              <a:rPr lang="en-US" sz="2000" spc="5"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t</a:t>
            </a:r>
            <a:r>
              <a:rPr lang="en-US" sz="2000" spc="-5" dirty="0">
                <a:effectLst/>
                <a:latin typeface="+mj-lt"/>
                <a:ea typeface="Cambria" panose="02040503050406030204" pitchFamily="18" charset="0"/>
                <a:cs typeface="Cambria" panose="02040503050406030204" pitchFamily="18" charset="0"/>
              </a:rPr>
              <a:t>i</a:t>
            </a:r>
            <a:r>
              <a:rPr lang="en-US" sz="2000" dirty="0">
                <a:effectLst/>
                <a:latin typeface="+mj-lt"/>
                <a:ea typeface="Cambria" panose="02040503050406030204" pitchFamily="18" charset="0"/>
                <a:cs typeface="Cambria" panose="02040503050406030204" pitchFamily="18" charset="0"/>
              </a:rPr>
              <a:t>al</a:t>
            </a:r>
            <a:r>
              <a:rPr lang="en-US" sz="2000" spc="-1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f</a:t>
            </a:r>
            <a:r>
              <a:rPr lang="en-US" sz="2000" spc="-5" dirty="0">
                <a:effectLst/>
                <a:latin typeface="+mj-lt"/>
                <a:ea typeface="Cambria" panose="02040503050406030204" pitchFamily="18" charset="0"/>
                <a:cs typeface="Cambria" panose="02040503050406030204" pitchFamily="18" charset="0"/>
              </a:rPr>
              <a:t>o</a:t>
            </a:r>
            <a:r>
              <a:rPr lang="en-US" sz="2000" dirty="0">
                <a:effectLst/>
                <a:latin typeface="+mj-lt"/>
                <a:ea typeface="Cambria" panose="02040503050406030204" pitchFamily="18" charset="0"/>
                <a:cs typeface="Cambria" panose="02040503050406030204" pitchFamily="18" charset="0"/>
              </a:rPr>
              <a:t>r</a:t>
            </a:r>
            <a:r>
              <a:rPr lang="en-US" sz="2000" spc="-2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co</a:t>
            </a:r>
            <a:r>
              <a:rPr lang="en-US" sz="2000" spc="-5" dirty="0">
                <a:effectLst/>
                <a:latin typeface="+mj-lt"/>
                <a:ea typeface="Cambria" panose="02040503050406030204" pitchFamily="18" charset="0"/>
                <a:cs typeface="Cambria" panose="02040503050406030204" pitchFamily="18" charset="0"/>
              </a:rPr>
              <a:t>m</a:t>
            </a:r>
            <a:r>
              <a:rPr lang="en-US" sz="2000" spc="10" dirty="0">
                <a:effectLst/>
                <a:latin typeface="+mj-lt"/>
                <a:ea typeface="Cambria" panose="02040503050406030204" pitchFamily="18" charset="0"/>
                <a:cs typeface="Cambria" panose="02040503050406030204" pitchFamily="18" charset="0"/>
              </a:rPr>
              <a:t>m</a:t>
            </a:r>
            <a:r>
              <a:rPr lang="en-US" sz="2000" dirty="0">
                <a:effectLst/>
                <a:latin typeface="+mj-lt"/>
                <a:ea typeface="Cambria" panose="02040503050406030204" pitchFamily="18" charset="0"/>
                <a:cs typeface="Cambria" panose="02040503050406030204" pitchFamily="18" charset="0"/>
              </a:rPr>
              <a:t>er</a:t>
            </a:r>
            <a:r>
              <a:rPr lang="en-US" sz="2000" spc="-5" dirty="0">
                <a:effectLst/>
                <a:latin typeface="+mj-lt"/>
                <a:ea typeface="Cambria" panose="02040503050406030204" pitchFamily="18" charset="0"/>
                <a:cs typeface="Cambria" panose="02040503050406030204" pitchFamily="18" charset="0"/>
              </a:rPr>
              <a:t>c</a:t>
            </a:r>
            <a:r>
              <a:rPr lang="en-US" sz="2000" dirty="0">
                <a:effectLst/>
                <a:latin typeface="+mj-lt"/>
                <a:ea typeface="Cambria" panose="02040503050406030204" pitchFamily="18" charset="0"/>
                <a:cs typeface="Cambria" panose="02040503050406030204" pitchFamily="18" charset="0"/>
              </a:rPr>
              <a:t>i</a:t>
            </a:r>
            <a:r>
              <a:rPr lang="en-US" sz="2000" spc="5"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li</a:t>
            </a:r>
            <a:r>
              <a:rPr lang="en-US" sz="2000" spc="-5" dirty="0">
                <a:effectLst/>
                <a:latin typeface="+mj-lt"/>
                <a:ea typeface="Cambria" panose="02040503050406030204" pitchFamily="18" charset="0"/>
                <a:cs typeface="Cambria" panose="02040503050406030204" pitchFamily="18" charset="0"/>
              </a:rPr>
              <a:t>z</a:t>
            </a:r>
            <a:r>
              <a:rPr lang="en-US" sz="2000"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io</a:t>
            </a:r>
            <a:r>
              <a:rPr lang="en-US" sz="2000" spc="10"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 </a:t>
            </a:r>
          </a:p>
          <a:p>
            <a:pPr>
              <a:buSzPct val="80000"/>
              <a:buFont typeface="Wingdings" pitchFamily="2" charset="2"/>
              <a:buChar char="Ø"/>
            </a:pPr>
            <a:endParaRPr lang="en-US" sz="800" dirty="0">
              <a:effectLst/>
              <a:latin typeface="+mj-lt"/>
              <a:ea typeface="Cambria" panose="02040503050406030204" pitchFamily="18" charset="0"/>
              <a:cs typeface="Cambria" panose="02040503050406030204" pitchFamily="18" charset="0"/>
            </a:endParaRPr>
          </a:p>
          <a:p>
            <a:pPr>
              <a:buSzPct val="80000"/>
              <a:buFont typeface="Wingdings" pitchFamily="2" charset="2"/>
              <a:buChar char="Ø"/>
            </a:pPr>
            <a:r>
              <a:rPr lang="en-US" sz="2000" dirty="0">
                <a:latin typeface="+mj-lt"/>
              </a:rPr>
              <a:t>Thoughtfully discuss utility of pilot award in research program development in LOI.</a:t>
            </a:r>
          </a:p>
          <a:p>
            <a:pPr>
              <a:buSzPct val="80000"/>
              <a:buFont typeface="Wingdings" pitchFamily="2" charset="2"/>
              <a:buChar char="Ø"/>
            </a:pPr>
            <a:endParaRPr lang="en-US" sz="2000" dirty="0">
              <a:latin typeface="+mj-lt"/>
            </a:endParaRPr>
          </a:p>
          <a:p>
            <a:pPr>
              <a:buSzPct val="80000"/>
              <a:buFont typeface="Wingdings" pitchFamily="2" charset="2"/>
              <a:buChar char="Ø"/>
            </a:pPr>
            <a:r>
              <a:rPr lang="en-US" sz="2000" dirty="0">
                <a:latin typeface="+mj-lt"/>
              </a:rPr>
              <a:t>Impactful application of proposed research to rural communities and/or rural health.</a:t>
            </a:r>
          </a:p>
        </p:txBody>
      </p:sp>
    </p:spTree>
    <p:extLst>
      <p:ext uri="{BB962C8B-B14F-4D97-AF65-F5344CB8AC3E}">
        <p14:creationId xmlns:p14="http://schemas.microsoft.com/office/powerpoint/2010/main" val="715338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A6A14-53AD-6CCA-5BBF-9BABB39864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40432-AF8B-086B-8E34-B25598C5CA40}"/>
              </a:ext>
            </a:extLst>
          </p:cNvPr>
          <p:cNvSpPr>
            <a:spLocks noGrp="1"/>
          </p:cNvSpPr>
          <p:nvPr>
            <p:ph type="title"/>
          </p:nvPr>
        </p:nvSpPr>
        <p:spPr/>
        <p:txBody>
          <a:bodyPr/>
          <a:lstStyle/>
          <a:p>
            <a:r>
              <a:rPr lang="en-US" dirty="0"/>
              <a:t>Process</a:t>
            </a:r>
          </a:p>
        </p:txBody>
      </p:sp>
      <p:sp>
        <p:nvSpPr>
          <p:cNvPr id="3" name="Content Placeholder 2">
            <a:extLst>
              <a:ext uri="{FF2B5EF4-FFF2-40B4-BE49-F238E27FC236}">
                <a16:creationId xmlns:a16="http://schemas.microsoft.com/office/drawing/2014/main" id="{D450412B-1309-7D50-099F-380BFDB478B9}"/>
              </a:ext>
            </a:extLst>
          </p:cNvPr>
          <p:cNvSpPr>
            <a:spLocks noGrp="1"/>
          </p:cNvSpPr>
          <p:nvPr>
            <p:ph idx="1"/>
          </p:nvPr>
        </p:nvSpPr>
        <p:spPr>
          <a:xfrm>
            <a:off x="1066800" y="2103120"/>
            <a:ext cx="10058400" cy="3849624"/>
          </a:xfrm>
        </p:spPr>
        <p:txBody>
          <a:bodyPr>
            <a:normAutofit/>
          </a:bodyPr>
          <a:lstStyle/>
          <a:p>
            <a:pPr>
              <a:buSzPct val="80000"/>
              <a:buFont typeface="Wingdings" pitchFamily="2" charset="2"/>
              <a:buChar char="Ø"/>
            </a:pPr>
            <a:r>
              <a:rPr lang="en-US" sz="2000" spc="-5" dirty="0">
                <a:latin typeface="+mj-lt"/>
                <a:ea typeface="Cambria" panose="02040503050406030204" pitchFamily="18" charset="0"/>
                <a:cs typeface="Cambria" panose="02040503050406030204" pitchFamily="18" charset="0"/>
              </a:rPr>
              <a:t>Competitive Letter of Intent to select full applications to invite.</a:t>
            </a:r>
            <a:endParaRPr lang="en-US" sz="2000" spc="-35" dirty="0">
              <a:effectLst/>
              <a:latin typeface="+mj-lt"/>
              <a:ea typeface="Cambria" panose="02040503050406030204" pitchFamily="18" charset="0"/>
              <a:cs typeface="Cambria" panose="02040503050406030204" pitchFamily="18" charset="0"/>
            </a:endParaRPr>
          </a:p>
          <a:p>
            <a:pPr>
              <a:buSzPct val="80000"/>
              <a:buFont typeface="Wingdings" pitchFamily="2" charset="2"/>
              <a:buChar char="Ø"/>
            </a:pPr>
            <a:r>
              <a:rPr lang="en-US" sz="2000" spc="5" dirty="0">
                <a:effectLst/>
                <a:latin typeface="+mj-lt"/>
                <a:ea typeface="Cambria" panose="02040503050406030204" pitchFamily="18" charset="0"/>
                <a:cs typeface="Cambria" panose="02040503050406030204" pitchFamily="18" charset="0"/>
              </a:rPr>
              <a:t>Full applications invited to provide more detailed description of proposed studies, as well as opportunity to respond to reviewer feedback from LOI stage.</a:t>
            </a:r>
            <a:endParaRPr lang="en-US" sz="2000" dirty="0">
              <a:effectLst/>
              <a:latin typeface="+mj-lt"/>
              <a:ea typeface="Cambria" panose="02040503050406030204" pitchFamily="18" charset="0"/>
              <a:cs typeface="Cambria" panose="02040503050406030204" pitchFamily="18" charset="0"/>
            </a:endParaRPr>
          </a:p>
          <a:p>
            <a:pPr>
              <a:buSzPct val="80000"/>
              <a:buFont typeface="Wingdings" pitchFamily="2" charset="2"/>
              <a:buChar char="Ø"/>
            </a:pPr>
            <a:r>
              <a:rPr lang="en-US" sz="2000" spc="5" dirty="0">
                <a:effectLst/>
                <a:latin typeface="+mj-lt"/>
                <a:ea typeface="Cambria" panose="02040503050406030204" pitchFamily="18" charset="0"/>
                <a:cs typeface="Cambria" panose="02040503050406030204" pitchFamily="18" charset="0"/>
              </a:rPr>
              <a:t>Application review by pilot directors and SYNERGY PIs to identify applications to put forward to NCATS approval.</a:t>
            </a:r>
            <a:endParaRPr lang="en-US" sz="2000" dirty="0">
              <a:effectLst/>
              <a:latin typeface="+mj-lt"/>
              <a:ea typeface="Cambria" panose="02040503050406030204" pitchFamily="18" charset="0"/>
              <a:cs typeface="Cambria" panose="02040503050406030204" pitchFamily="18" charset="0"/>
            </a:endParaRPr>
          </a:p>
          <a:p>
            <a:pPr>
              <a:buSzPct val="80000"/>
              <a:buFont typeface="Wingdings" pitchFamily="2" charset="2"/>
              <a:buChar char="Ø"/>
            </a:pPr>
            <a:r>
              <a:rPr lang="en-US" sz="2000" dirty="0">
                <a:effectLst/>
                <a:latin typeface="+mj-lt"/>
                <a:ea typeface="Cambria" panose="02040503050406030204" pitchFamily="18" charset="0"/>
                <a:cs typeface="Cambria" panose="02040503050406030204" pitchFamily="18" charset="0"/>
              </a:rPr>
              <a:t>Funding of applications with regulatory and NCATS approval.</a:t>
            </a:r>
          </a:p>
        </p:txBody>
      </p:sp>
    </p:spTree>
    <p:extLst>
      <p:ext uri="{BB962C8B-B14F-4D97-AF65-F5344CB8AC3E}">
        <p14:creationId xmlns:p14="http://schemas.microsoft.com/office/powerpoint/2010/main" val="1577593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2E2A95-1A08-4118-83C6-B1CA5648E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FFEFC7E-85EE-4AC9-A351-FBEB13A1D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534" y="237744"/>
            <a:ext cx="2926080" cy="6382512"/>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CB2511BB-FC4C-45F3-94EB-661D6806C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9100"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1E48E4-8D75-80AD-D702-82D8CFA6485F}"/>
              </a:ext>
            </a:extLst>
          </p:cNvPr>
          <p:cNvSpPr>
            <a:spLocks noGrp="1"/>
          </p:cNvSpPr>
          <p:nvPr>
            <p:ph type="title"/>
          </p:nvPr>
        </p:nvSpPr>
        <p:spPr>
          <a:xfrm>
            <a:off x="557720" y="859980"/>
            <a:ext cx="2312480" cy="1499738"/>
          </a:xfrm>
        </p:spPr>
        <p:txBody>
          <a:bodyPr anchor="b">
            <a:noAutofit/>
          </a:bodyPr>
          <a:lstStyle/>
          <a:p>
            <a:r>
              <a:rPr lang="en-US" sz="2400" dirty="0"/>
              <a:t>What needs to be included in the Letter of Intent?</a:t>
            </a:r>
          </a:p>
        </p:txBody>
      </p:sp>
      <p:sp>
        <p:nvSpPr>
          <p:cNvPr id="3" name="Content Placeholder 2">
            <a:extLst>
              <a:ext uri="{FF2B5EF4-FFF2-40B4-BE49-F238E27FC236}">
                <a16:creationId xmlns:a16="http://schemas.microsoft.com/office/drawing/2014/main" id="{9C078985-FD25-C644-F414-4DDE88F88F3F}"/>
              </a:ext>
            </a:extLst>
          </p:cNvPr>
          <p:cNvSpPr>
            <a:spLocks noGrp="1"/>
          </p:cNvSpPr>
          <p:nvPr>
            <p:ph idx="1"/>
          </p:nvPr>
        </p:nvSpPr>
        <p:spPr>
          <a:xfrm>
            <a:off x="557720" y="2990334"/>
            <a:ext cx="2312479" cy="3013675"/>
          </a:xfrm>
        </p:spPr>
        <p:txBody>
          <a:bodyPr>
            <a:normAutofit/>
          </a:bodyPr>
          <a:lstStyle/>
          <a:p>
            <a:pPr marL="0" indent="0">
              <a:buNone/>
            </a:pPr>
            <a:r>
              <a:rPr lang="en-US" sz="1600" b="0" i="0" dirty="0">
                <a:solidFill>
                  <a:schemeClr val="tx1">
                    <a:lumMod val="85000"/>
                    <a:lumOff val="15000"/>
                  </a:schemeClr>
                </a:solidFill>
                <a:effectLst/>
                <a:latin typeface="+mj-lt"/>
              </a:rPr>
              <a:t>The Letter of Intent (LOI) template must be used for submissions. This is a competitive LOI and will be reviewed by a multidisciplinary review committee to select proposals to move on to the full application stage.</a:t>
            </a:r>
          </a:p>
          <a:p>
            <a:pPr marL="0" indent="0">
              <a:buNone/>
            </a:pPr>
            <a:endParaRPr lang="en-US" sz="1600" dirty="0">
              <a:solidFill>
                <a:schemeClr val="tx1">
                  <a:lumMod val="85000"/>
                  <a:lumOff val="15000"/>
                </a:schemeClr>
              </a:solidFill>
              <a:latin typeface="+mj-lt"/>
            </a:endParaRPr>
          </a:p>
        </p:txBody>
      </p:sp>
      <p:sp>
        <p:nvSpPr>
          <p:cNvPr id="16" name="Rectangle 15">
            <a:extLst>
              <a:ext uri="{FF2B5EF4-FFF2-40B4-BE49-F238E27FC236}">
                <a16:creationId xmlns:a16="http://schemas.microsoft.com/office/drawing/2014/main" id="{68DC0EC7-60EA-4BD3-BC04-D547DE1B2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9764" y="413053"/>
            <a:ext cx="8212114" cy="6064596"/>
          </a:xfrm>
          <a:prstGeom prst="rect">
            <a:avLst/>
          </a:prstGeom>
          <a:noFill/>
          <a:ln w="6350" cap="sq" cmpd="sng" algn="ctr">
            <a:solidFill>
              <a:srgbClr val="404040"/>
            </a:solidFill>
            <a:prstDash val="solid"/>
            <a:miter lim="800000"/>
          </a:ln>
          <a:effectLst/>
        </p:spPr>
        <p:txBody>
          <a:bodyPr/>
          <a:lstStyle/>
          <a:p>
            <a:endParaRPr lang="en-US"/>
          </a:p>
        </p:txBody>
      </p:sp>
      <p:pic>
        <p:nvPicPr>
          <p:cNvPr id="5" name="Picture 4">
            <a:extLst>
              <a:ext uri="{FF2B5EF4-FFF2-40B4-BE49-F238E27FC236}">
                <a16:creationId xmlns:a16="http://schemas.microsoft.com/office/drawing/2014/main" id="{65F09E27-62EF-E365-C2AD-5170D59187ED}"/>
              </a:ext>
            </a:extLst>
          </p:cNvPr>
          <p:cNvPicPr>
            <a:picLocks noChangeAspect="1"/>
          </p:cNvPicPr>
          <p:nvPr/>
        </p:nvPicPr>
        <p:blipFill>
          <a:blip r:embed="rId2"/>
          <a:stretch>
            <a:fillRect/>
          </a:stretch>
        </p:blipFill>
        <p:spPr>
          <a:xfrm>
            <a:off x="3486545" y="413053"/>
            <a:ext cx="8459921" cy="5766265"/>
          </a:xfrm>
          <a:prstGeom prst="rect">
            <a:avLst/>
          </a:prstGeom>
        </p:spPr>
      </p:pic>
    </p:spTree>
    <p:extLst>
      <p:ext uri="{BB962C8B-B14F-4D97-AF65-F5344CB8AC3E}">
        <p14:creationId xmlns:p14="http://schemas.microsoft.com/office/powerpoint/2010/main" val="17915283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A433EE-0B2E-27BD-791D-C09010FD8CE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5E12866-BFF1-FE99-36D9-29FFFC9F4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7F69B4-1D7A-149B-A5A0-8A2353A4CC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534" y="237744"/>
            <a:ext cx="2926080" cy="6382512"/>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B7E6BC55-00CB-5A5B-5B9D-5F3E9C3D07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9100"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54F26A-8EB4-FC72-7A46-781AA3C74EDB}"/>
              </a:ext>
            </a:extLst>
          </p:cNvPr>
          <p:cNvSpPr>
            <a:spLocks noGrp="1"/>
          </p:cNvSpPr>
          <p:nvPr>
            <p:ph type="title"/>
          </p:nvPr>
        </p:nvSpPr>
        <p:spPr>
          <a:xfrm>
            <a:off x="557720" y="859980"/>
            <a:ext cx="2312480" cy="1499738"/>
          </a:xfrm>
        </p:spPr>
        <p:txBody>
          <a:bodyPr anchor="b">
            <a:noAutofit/>
          </a:bodyPr>
          <a:lstStyle/>
          <a:p>
            <a:r>
              <a:rPr lang="en-US" sz="2400" dirty="0"/>
              <a:t>What needs to be included in the Letter of Intent?</a:t>
            </a:r>
          </a:p>
        </p:txBody>
      </p:sp>
      <p:sp>
        <p:nvSpPr>
          <p:cNvPr id="3" name="Content Placeholder 2">
            <a:extLst>
              <a:ext uri="{FF2B5EF4-FFF2-40B4-BE49-F238E27FC236}">
                <a16:creationId xmlns:a16="http://schemas.microsoft.com/office/drawing/2014/main" id="{B79286CD-1CFA-FD25-2B6D-EDFD4DEE7E3A}"/>
              </a:ext>
            </a:extLst>
          </p:cNvPr>
          <p:cNvSpPr>
            <a:spLocks noGrp="1"/>
          </p:cNvSpPr>
          <p:nvPr>
            <p:ph idx="1"/>
          </p:nvPr>
        </p:nvSpPr>
        <p:spPr>
          <a:xfrm>
            <a:off x="557720" y="2990334"/>
            <a:ext cx="2312479" cy="3013675"/>
          </a:xfrm>
        </p:spPr>
        <p:txBody>
          <a:bodyPr>
            <a:normAutofit/>
          </a:bodyPr>
          <a:lstStyle/>
          <a:p>
            <a:pPr marL="0" indent="0">
              <a:buNone/>
            </a:pPr>
            <a:r>
              <a:rPr lang="en-US" sz="1600" b="0" i="0" dirty="0">
                <a:solidFill>
                  <a:schemeClr val="tx1">
                    <a:lumMod val="85000"/>
                    <a:lumOff val="15000"/>
                  </a:schemeClr>
                </a:solidFill>
                <a:effectLst/>
                <a:latin typeface="+mj-lt"/>
              </a:rPr>
              <a:t>The Letter of Intent (LOI) template must be used for submissions. This is a competitive LOI and will be reviewed by a multidisciplinary review committee to select proposals to move on to the full application stage.</a:t>
            </a:r>
          </a:p>
          <a:p>
            <a:pPr marL="0" indent="0">
              <a:buNone/>
            </a:pPr>
            <a:endParaRPr lang="en-US" sz="1600" dirty="0">
              <a:solidFill>
                <a:schemeClr val="tx1">
                  <a:lumMod val="85000"/>
                  <a:lumOff val="15000"/>
                </a:schemeClr>
              </a:solidFill>
              <a:latin typeface="+mj-lt"/>
            </a:endParaRPr>
          </a:p>
        </p:txBody>
      </p:sp>
      <p:sp>
        <p:nvSpPr>
          <p:cNvPr id="16" name="Rectangle 15">
            <a:extLst>
              <a:ext uri="{FF2B5EF4-FFF2-40B4-BE49-F238E27FC236}">
                <a16:creationId xmlns:a16="http://schemas.microsoft.com/office/drawing/2014/main" id="{BFCBA82E-4998-82DA-0D0C-CAA71A8CB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9764" y="413053"/>
            <a:ext cx="8212114" cy="6064596"/>
          </a:xfrm>
          <a:prstGeom prst="rect">
            <a:avLst/>
          </a:prstGeom>
          <a:noFill/>
          <a:ln w="6350" cap="sq" cmpd="sng" algn="ctr">
            <a:solidFill>
              <a:srgbClr val="404040"/>
            </a:solidFill>
            <a:prstDash val="solid"/>
            <a:miter lim="800000"/>
          </a:ln>
          <a:effectLst/>
        </p:spPr>
        <p:txBody>
          <a:bodyPr/>
          <a:lstStyle/>
          <a:p>
            <a:endParaRPr lang="en-US"/>
          </a:p>
        </p:txBody>
      </p:sp>
      <p:sp>
        <p:nvSpPr>
          <p:cNvPr id="4" name="TextBox 3">
            <a:extLst>
              <a:ext uri="{FF2B5EF4-FFF2-40B4-BE49-F238E27FC236}">
                <a16:creationId xmlns:a16="http://schemas.microsoft.com/office/drawing/2014/main" id="{D85676D8-62C7-BDC2-1C22-1D6D5E3E3DEC}"/>
              </a:ext>
            </a:extLst>
          </p:cNvPr>
          <p:cNvSpPr txBox="1"/>
          <p:nvPr/>
        </p:nvSpPr>
        <p:spPr>
          <a:xfrm>
            <a:off x="3880022" y="597192"/>
            <a:ext cx="7754258" cy="5847755"/>
          </a:xfrm>
          <a:prstGeom prst="rect">
            <a:avLst/>
          </a:prstGeom>
          <a:noFill/>
        </p:spPr>
        <p:txBody>
          <a:bodyPr wrap="square" rtlCol="0">
            <a:spAutoFit/>
          </a:bodyPr>
          <a:lstStyle/>
          <a:p>
            <a:r>
              <a:rPr lang="en-US" sz="3600" dirty="0">
                <a:solidFill>
                  <a:schemeClr val="bg1"/>
                </a:solidFill>
                <a:latin typeface="+mj-lt"/>
              </a:rPr>
              <a:t>Tips for Competitive LOI stage</a:t>
            </a:r>
          </a:p>
          <a:p>
            <a:endParaRPr lang="en-US" dirty="0">
              <a:solidFill>
                <a:schemeClr val="bg1"/>
              </a:solidFill>
              <a:latin typeface="+mj-lt"/>
            </a:endParaRPr>
          </a:p>
          <a:p>
            <a:pPr marL="342900" indent="-342900">
              <a:buAutoNum type="arabicPeriod"/>
            </a:pPr>
            <a:r>
              <a:rPr lang="en-US" sz="2000" dirty="0">
                <a:solidFill>
                  <a:schemeClr val="bg1"/>
                </a:solidFill>
                <a:latin typeface="+mj-lt"/>
              </a:rPr>
              <a:t>Deadlines are firm, there will be no extensions permitted</a:t>
            </a:r>
          </a:p>
          <a:p>
            <a:pPr marL="342900" indent="-342900">
              <a:buAutoNum type="arabicPeriod"/>
            </a:pPr>
            <a:endParaRPr lang="en-US" sz="2000" dirty="0">
              <a:solidFill>
                <a:schemeClr val="bg1"/>
              </a:solidFill>
              <a:latin typeface="+mj-lt"/>
            </a:endParaRPr>
          </a:p>
          <a:p>
            <a:pPr marL="342900" indent="-342900">
              <a:buAutoNum type="arabicPeriod"/>
            </a:pPr>
            <a:r>
              <a:rPr lang="en-US" sz="2000" dirty="0">
                <a:solidFill>
                  <a:schemeClr val="bg1"/>
                </a:solidFill>
                <a:latin typeface="+mj-lt"/>
              </a:rPr>
              <a:t>Please follow the format on the LOI form and complete all sections</a:t>
            </a:r>
          </a:p>
          <a:p>
            <a:pPr marL="342900" indent="-342900">
              <a:buAutoNum type="arabicPeriod"/>
            </a:pPr>
            <a:endParaRPr lang="en-US" sz="2000" dirty="0">
              <a:solidFill>
                <a:schemeClr val="bg1"/>
              </a:solidFill>
              <a:latin typeface="+mj-lt"/>
            </a:endParaRPr>
          </a:p>
          <a:p>
            <a:pPr marL="342900" indent="-342900">
              <a:buAutoNum type="arabicPeriod"/>
            </a:pPr>
            <a:r>
              <a:rPr lang="en-US" sz="2000" dirty="0">
                <a:solidFill>
                  <a:schemeClr val="bg1"/>
                </a:solidFill>
                <a:latin typeface="+mj-lt"/>
              </a:rPr>
              <a:t>NIH </a:t>
            </a:r>
            <a:r>
              <a:rPr lang="en-US" sz="2000" dirty="0" err="1">
                <a:solidFill>
                  <a:schemeClr val="bg1"/>
                </a:solidFill>
                <a:latin typeface="+mj-lt"/>
              </a:rPr>
              <a:t>SciENcv</a:t>
            </a:r>
            <a:r>
              <a:rPr lang="en-US" sz="2000" dirty="0">
                <a:solidFill>
                  <a:schemeClr val="bg1"/>
                </a:solidFill>
                <a:latin typeface="+mj-lt"/>
              </a:rPr>
              <a:t> </a:t>
            </a:r>
            <a:r>
              <a:rPr lang="en-US" sz="2000" dirty="0" err="1">
                <a:solidFill>
                  <a:schemeClr val="bg1"/>
                </a:solidFill>
                <a:latin typeface="+mj-lt"/>
              </a:rPr>
              <a:t>biosketches</a:t>
            </a:r>
            <a:r>
              <a:rPr lang="en-US" sz="2000" dirty="0">
                <a:solidFill>
                  <a:schemeClr val="bg1"/>
                </a:solidFill>
                <a:latin typeface="+mj-lt"/>
              </a:rPr>
              <a:t> are required. See here for examples and assistance in creating this </a:t>
            </a:r>
            <a:r>
              <a:rPr lang="en-US" sz="2000" dirty="0" err="1">
                <a:solidFill>
                  <a:schemeClr val="bg1"/>
                </a:solidFill>
                <a:latin typeface="+mj-lt"/>
              </a:rPr>
              <a:t>biosketch</a:t>
            </a:r>
            <a:r>
              <a:rPr lang="en-US" sz="2000" dirty="0">
                <a:solidFill>
                  <a:schemeClr val="bg1"/>
                </a:solidFill>
                <a:latin typeface="+mj-lt"/>
              </a:rPr>
              <a:t> and be sure </a:t>
            </a:r>
            <a:r>
              <a:rPr lang="en-US" sz="2000">
                <a:solidFill>
                  <a:schemeClr val="bg1"/>
                </a:solidFill>
                <a:latin typeface="+mj-lt"/>
              </a:rPr>
              <a:t>to schedule </a:t>
            </a:r>
            <a:r>
              <a:rPr lang="en-US" sz="2000" dirty="0">
                <a:solidFill>
                  <a:schemeClr val="bg1"/>
                </a:solidFill>
                <a:latin typeface="+mj-lt"/>
              </a:rPr>
              <a:t>time for this step!</a:t>
            </a:r>
          </a:p>
          <a:p>
            <a:pPr marL="800100" lvl="1" indent="-342900">
              <a:buFont typeface="+mj-lt"/>
              <a:buAutoNum type="alphaLcPeriod"/>
            </a:pPr>
            <a:r>
              <a:rPr lang="en-US" sz="2000" dirty="0">
                <a:solidFill>
                  <a:schemeClr val="bg1"/>
                </a:solidFill>
                <a:latin typeface="+mj-lt"/>
                <a:hlinkClick r:id="rId3"/>
              </a:rPr>
              <a:t>https://www.ncbi.nlm.nih.gov/sciencv/</a:t>
            </a:r>
            <a:endParaRPr lang="en-US" sz="2000" dirty="0">
              <a:solidFill>
                <a:schemeClr val="bg1"/>
              </a:solidFill>
              <a:latin typeface="+mj-lt"/>
            </a:endParaRPr>
          </a:p>
          <a:p>
            <a:pPr lvl="1"/>
            <a:endParaRPr lang="en-US" sz="2000" dirty="0">
              <a:solidFill>
                <a:schemeClr val="bg1"/>
              </a:solidFill>
              <a:latin typeface="+mj-lt"/>
            </a:endParaRPr>
          </a:p>
          <a:p>
            <a:pPr marL="342900" indent="-342900">
              <a:buAutoNum type="arabicPeriod"/>
            </a:pPr>
            <a:r>
              <a:rPr lang="en-US" sz="2000" dirty="0">
                <a:solidFill>
                  <a:schemeClr val="bg1"/>
                </a:solidFill>
                <a:latin typeface="+mj-lt"/>
              </a:rPr>
              <a:t>Start early and ask a colleague to review your application before submission. Remember to write your application to be compelling to a </a:t>
            </a:r>
            <a:r>
              <a:rPr lang="en-US" sz="2000" u="sng" dirty="0">
                <a:solidFill>
                  <a:schemeClr val="bg1"/>
                </a:solidFill>
                <a:latin typeface="+mj-lt"/>
              </a:rPr>
              <a:t>multi-disciplinary</a:t>
            </a:r>
            <a:r>
              <a:rPr lang="en-US" sz="2000" dirty="0">
                <a:solidFill>
                  <a:schemeClr val="bg1"/>
                </a:solidFill>
                <a:latin typeface="+mj-lt"/>
              </a:rPr>
              <a:t> review panel</a:t>
            </a:r>
          </a:p>
          <a:p>
            <a:pPr marL="342900" indent="-342900">
              <a:buAutoNum type="arabicPeriod"/>
            </a:pPr>
            <a:endParaRPr lang="en-US" sz="2000" dirty="0">
              <a:solidFill>
                <a:schemeClr val="bg1"/>
              </a:solidFill>
              <a:latin typeface="+mj-lt"/>
            </a:endParaRPr>
          </a:p>
          <a:p>
            <a:pPr marL="342900" indent="-342900">
              <a:buAutoNum type="arabicPeriod"/>
            </a:pPr>
            <a:r>
              <a:rPr lang="en-US" sz="2000" dirty="0">
                <a:solidFill>
                  <a:schemeClr val="bg1"/>
                </a:solidFill>
                <a:latin typeface="+mj-lt"/>
              </a:rPr>
              <a:t>Clearly articulate impact of research on translational science</a:t>
            </a:r>
          </a:p>
        </p:txBody>
      </p:sp>
    </p:spTree>
    <p:extLst>
      <p:ext uri="{BB962C8B-B14F-4D97-AF65-F5344CB8AC3E}">
        <p14:creationId xmlns:p14="http://schemas.microsoft.com/office/powerpoint/2010/main" val="881515041"/>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2E2A95-1A08-4118-83C6-B1CA5648E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FFEFC7E-85EE-4AC9-A351-FBEB13A1D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534" y="237744"/>
            <a:ext cx="2926080" cy="6382512"/>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CB2511BB-FC4C-45F3-94EB-661D6806C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9100"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133137-0259-C7DE-1278-6869158AFDAA}"/>
              </a:ext>
            </a:extLst>
          </p:cNvPr>
          <p:cNvSpPr>
            <a:spLocks noGrp="1"/>
          </p:cNvSpPr>
          <p:nvPr>
            <p:ph type="title"/>
          </p:nvPr>
        </p:nvSpPr>
        <p:spPr>
          <a:xfrm>
            <a:off x="570960" y="1146507"/>
            <a:ext cx="2312480" cy="1499738"/>
          </a:xfrm>
        </p:spPr>
        <p:txBody>
          <a:bodyPr anchor="b">
            <a:noAutofit/>
          </a:bodyPr>
          <a:lstStyle/>
          <a:p>
            <a:r>
              <a:rPr lang="en-US" sz="2400" dirty="0"/>
              <a:t>Answers to other FAQs are provided on the SYNERGY Website</a:t>
            </a:r>
          </a:p>
        </p:txBody>
      </p:sp>
      <p:sp>
        <p:nvSpPr>
          <p:cNvPr id="3" name="Content Placeholder 2">
            <a:extLst>
              <a:ext uri="{FF2B5EF4-FFF2-40B4-BE49-F238E27FC236}">
                <a16:creationId xmlns:a16="http://schemas.microsoft.com/office/drawing/2014/main" id="{AF1DEFA3-595B-3614-CD6F-2649B39CF3EC}"/>
              </a:ext>
            </a:extLst>
          </p:cNvPr>
          <p:cNvSpPr>
            <a:spLocks noGrp="1"/>
          </p:cNvSpPr>
          <p:nvPr>
            <p:ph idx="1"/>
          </p:nvPr>
        </p:nvSpPr>
        <p:spPr>
          <a:xfrm>
            <a:off x="3671065" y="6147192"/>
            <a:ext cx="8061955" cy="473064"/>
          </a:xfrm>
        </p:spPr>
        <p:txBody>
          <a:bodyPr>
            <a:normAutofit/>
          </a:bodyPr>
          <a:lstStyle/>
          <a:p>
            <a:pPr marL="0" indent="0">
              <a:buNone/>
            </a:pPr>
            <a:r>
              <a:rPr lang="en-US" sz="2000" dirty="0">
                <a:solidFill>
                  <a:schemeClr val="bg1"/>
                </a:solidFill>
                <a:latin typeface="+mj-lt"/>
                <a:hlinkClick r:id="rId2"/>
              </a:rPr>
              <a:t>https://synergy.dartmouth.edu/translational-pilot-grants/</a:t>
            </a:r>
            <a:endParaRPr lang="en-US" sz="2000" dirty="0">
              <a:solidFill>
                <a:schemeClr val="bg1"/>
              </a:solidFill>
              <a:latin typeface="+mj-lt"/>
            </a:endParaRPr>
          </a:p>
          <a:p>
            <a:pPr marL="0" indent="0">
              <a:buNone/>
            </a:pPr>
            <a:endParaRPr lang="en-US" sz="1200" dirty="0">
              <a:solidFill>
                <a:schemeClr val="bg1"/>
              </a:solidFill>
              <a:latin typeface="+mj-lt"/>
            </a:endParaRPr>
          </a:p>
        </p:txBody>
      </p:sp>
      <p:sp>
        <p:nvSpPr>
          <p:cNvPr id="16" name="Rectangle 15">
            <a:extLst>
              <a:ext uri="{FF2B5EF4-FFF2-40B4-BE49-F238E27FC236}">
                <a16:creationId xmlns:a16="http://schemas.microsoft.com/office/drawing/2014/main" id="{68DC0EC7-60EA-4BD3-BC04-D547DE1B2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9764" y="413053"/>
            <a:ext cx="8212114" cy="6064596"/>
          </a:xfrm>
          <a:prstGeom prst="rect">
            <a:avLst/>
          </a:prstGeom>
          <a:noFill/>
          <a:ln w="6350" cap="sq" cmpd="sng" algn="ctr">
            <a:solidFill>
              <a:srgbClr val="404040"/>
            </a:solidFill>
            <a:prstDash val="solid"/>
            <a:miter lim="800000"/>
          </a:ln>
          <a:effectLst/>
        </p:spPr>
        <p:txBody>
          <a:bodyPr/>
          <a:lstStyle/>
          <a:p>
            <a:endParaRPr lang="en-US"/>
          </a:p>
        </p:txBody>
      </p:sp>
      <p:sp>
        <p:nvSpPr>
          <p:cNvPr id="6" name="Rectangle 5">
            <a:extLst>
              <a:ext uri="{FF2B5EF4-FFF2-40B4-BE49-F238E27FC236}">
                <a16:creationId xmlns:a16="http://schemas.microsoft.com/office/drawing/2014/main" id="{B04EE372-1562-1C34-2206-5A34A558B7C2}"/>
              </a:ext>
            </a:extLst>
          </p:cNvPr>
          <p:cNvSpPr/>
          <p:nvPr/>
        </p:nvSpPr>
        <p:spPr>
          <a:xfrm>
            <a:off x="10409599" y="4960620"/>
            <a:ext cx="1051560" cy="35433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2F87EFC-D262-5824-8424-79A2795E4389}"/>
              </a:ext>
            </a:extLst>
          </p:cNvPr>
          <p:cNvPicPr>
            <a:picLocks noChangeAspect="1"/>
          </p:cNvPicPr>
          <p:nvPr/>
        </p:nvPicPr>
        <p:blipFill>
          <a:blip r:embed="rId3"/>
          <a:stretch>
            <a:fillRect/>
          </a:stretch>
        </p:blipFill>
        <p:spPr>
          <a:xfrm>
            <a:off x="3417148" y="191166"/>
            <a:ext cx="8569791" cy="5792122"/>
          </a:xfrm>
          <a:prstGeom prst="rect">
            <a:avLst/>
          </a:prstGeom>
        </p:spPr>
      </p:pic>
    </p:spTree>
    <p:extLst>
      <p:ext uri="{BB962C8B-B14F-4D97-AF65-F5344CB8AC3E}">
        <p14:creationId xmlns:p14="http://schemas.microsoft.com/office/powerpoint/2010/main" val="3454275552"/>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89669-061C-1FB8-7891-7067D3D581AE}"/>
              </a:ext>
            </a:extLst>
          </p:cNvPr>
          <p:cNvSpPr>
            <a:spLocks noGrp="1"/>
          </p:cNvSpPr>
          <p:nvPr>
            <p:ph type="title"/>
          </p:nvPr>
        </p:nvSpPr>
        <p:spPr>
          <a:xfrm>
            <a:off x="1066800" y="495449"/>
            <a:ext cx="10058400" cy="1371600"/>
          </a:xfrm>
        </p:spPr>
        <p:txBody>
          <a:bodyPr/>
          <a:lstStyle/>
          <a:p>
            <a:r>
              <a:rPr lang="en-US" dirty="0"/>
              <a:t>2027 SYNERGY Pilot Program Key Dates</a:t>
            </a:r>
          </a:p>
        </p:txBody>
      </p:sp>
      <p:sp>
        <p:nvSpPr>
          <p:cNvPr id="3" name="Content Placeholder 2">
            <a:extLst>
              <a:ext uri="{FF2B5EF4-FFF2-40B4-BE49-F238E27FC236}">
                <a16:creationId xmlns:a16="http://schemas.microsoft.com/office/drawing/2014/main" id="{9D51AAFD-55E9-8084-33BF-37551733628B}"/>
              </a:ext>
            </a:extLst>
          </p:cNvPr>
          <p:cNvSpPr>
            <a:spLocks noGrp="1"/>
          </p:cNvSpPr>
          <p:nvPr>
            <p:ph idx="1"/>
          </p:nvPr>
        </p:nvSpPr>
        <p:spPr>
          <a:xfrm>
            <a:off x="1066800" y="1867049"/>
            <a:ext cx="10058400" cy="3849624"/>
          </a:xfrm>
        </p:spPr>
        <p:txBody>
          <a:bodyPr>
            <a:noAutofit/>
          </a:bodyPr>
          <a:lstStyle/>
          <a:p>
            <a:pPr>
              <a:buSzPct val="80000"/>
              <a:buFont typeface="Wingdings" pitchFamily="2" charset="2"/>
              <a:buChar char="Ø"/>
            </a:pPr>
            <a:r>
              <a:rPr lang="en-US" dirty="0">
                <a:latin typeface="+mj-lt"/>
              </a:rPr>
              <a:t>RFA Release Date:  June 30, 2026</a:t>
            </a:r>
          </a:p>
          <a:p>
            <a:pPr>
              <a:buSzPct val="80000"/>
              <a:buFont typeface="Wingdings" pitchFamily="2" charset="2"/>
              <a:buChar char="Ø"/>
            </a:pPr>
            <a:r>
              <a:rPr lang="en-US" dirty="0">
                <a:latin typeface="+mj-lt"/>
              </a:rPr>
              <a:t>Informational Meeting:  July 23, 2026 </a:t>
            </a:r>
          </a:p>
          <a:p>
            <a:pPr>
              <a:buSzPct val="80000"/>
              <a:buFont typeface="Wingdings" pitchFamily="2" charset="2"/>
              <a:buChar char="Ø"/>
            </a:pPr>
            <a:r>
              <a:rPr lang="en-US" dirty="0">
                <a:latin typeface="+mj-lt"/>
              </a:rPr>
              <a:t>Office Hours (unstructured opportunity for Q&amp;A):  </a:t>
            </a:r>
            <a:r>
              <a:rPr lang="en-US">
                <a:latin typeface="+mj-lt"/>
              </a:rPr>
              <a:t>August 12, </a:t>
            </a:r>
            <a:r>
              <a:rPr lang="en-US" dirty="0">
                <a:latin typeface="+mj-lt"/>
              </a:rPr>
              <a:t>2026, 12pm (Zoom link will be posted on </a:t>
            </a:r>
            <a:r>
              <a:rPr lang="en-US">
                <a:latin typeface="+mj-lt"/>
              </a:rPr>
              <a:t>Synergy website)</a:t>
            </a:r>
            <a:endParaRPr lang="en-US" dirty="0">
              <a:latin typeface="+mj-lt"/>
            </a:endParaRPr>
          </a:p>
          <a:p>
            <a:pPr>
              <a:buSzPct val="80000"/>
              <a:buFont typeface="Wingdings" pitchFamily="2" charset="2"/>
              <a:buChar char="Ø"/>
            </a:pPr>
            <a:r>
              <a:rPr lang="en-US" dirty="0">
                <a:latin typeface="+mj-lt"/>
              </a:rPr>
              <a:t>Letter of Intent Due Date:  September 4, 2026</a:t>
            </a:r>
          </a:p>
          <a:p>
            <a:pPr>
              <a:buSzPct val="80000"/>
              <a:buFont typeface="Wingdings" pitchFamily="2" charset="2"/>
              <a:buChar char="Ø"/>
            </a:pPr>
            <a:r>
              <a:rPr lang="en-US" dirty="0">
                <a:latin typeface="+mj-lt"/>
              </a:rPr>
              <a:t>Invitation for Full Applications:  October 16, 2026</a:t>
            </a:r>
          </a:p>
          <a:p>
            <a:pPr>
              <a:buSzPct val="80000"/>
              <a:buFont typeface="Wingdings" pitchFamily="2" charset="2"/>
              <a:buChar char="Ø"/>
            </a:pPr>
            <a:r>
              <a:rPr lang="en-US" dirty="0">
                <a:latin typeface="+mj-lt"/>
              </a:rPr>
              <a:t>Full Applicate Due Date: December 11, 2026</a:t>
            </a:r>
          </a:p>
          <a:p>
            <a:pPr>
              <a:buSzPct val="80000"/>
            </a:pPr>
            <a:r>
              <a:rPr lang="en-US" dirty="0">
                <a:latin typeface="+mj-lt"/>
              </a:rPr>
              <a:t>Funding Start Date:  July 1, 2027</a:t>
            </a:r>
          </a:p>
        </p:txBody>
      </p:sp>
    </p:spTree>
    <p:extLst>
      <p:ext uri="{BB962C8B-B14F-4D97-AF65-F5344CB8AC3E}">
        <p14:creationId xmlns:p14="http://schemas.microsoft.com/office/powerpoint/2010/main" val="3534405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99B64-BB5B-931F-C34D-82618710F57E}"/>
              </a:ext>
            </a:extLst>
          </p:cNvPr>
          <p:cNvSpPr>
            <a:spLocks noGrp="1"/>
          </p:cNvSpPr>
          <p:nvPr>
            <p:ph type="title"/>
          </p:nvPr>
        </p:nvSpPr>
        <p:spPr/>
        <p:txBody>
          <a:bodyPr/>
          <a:lstStyle/>
          <a:p>
            <a:r>
              <a:rPr lang="en-US" sz="3600" dirty="0">
                <a:effectLst/>
                <a:ea typeface="Cambria" panose="02040503050406030204" pitchFamily="18" charset="0"/>
                <a:cs typeface="Cambria" panose="02040503050406030204" pitchFamily="18" charset="0"/>
              </a:rPr>
              <a:t>Da</a:t>
            </a:r>
            <a:r>
              <a:rPr lang="en-US" sz="3600" spc="-5" dirty="0">
                <a:effectLst/>
                <a:ea typeface="Cambria" panose="02040503050406030204" pitchFamily="18" charset="0"/>
                <a:cs typeface="Cambria" panose="02040503050406030204" pitchFamily="18" charset="0"/>
              </a:rPr>
              <a:t>r</a:t>
            </a:r>
            <a:r>
              <a:rPr lang="en-US" sz="3600" dirty="0">
                <a:effectLst/>
                <a:ea typeface="Cambria" panose="02040503050406030204" pitchFamily="18" charset="0"/>
                <a:cs typeface="Cambria" panose="02040503050406030204" pitchFamily="18" charset="0"/>
              </a:rPr>
              <a:t>tmo</a:t>
            </a:r>
            <a:r>
              <a:rPr lang="en-US" sz="3600" spc="-5" dirty="0">
                <a:effectLst/>
                <a:ea typeface="Cambria" panose="02040503050406030204" pitchFamily="18" charset="0"/>
                <a:cs typeface="Cambria" panose="02040503050406030204" pitchFamily="18" charset="0"/>
              </a:rPr>
              <a:t>u</a:t>
            </a:r>
            <a:r>
              <a:rPr lang="en-US" sz="3600" dirty="0">
                <a:effectLst/>
                <a:ea typeface="Cambria" panose="02040503050406030204" pitchFamily="18" charset="0"/>
                <a:cs typeface="Cambria" panose="02040503050406030204" pitchFamily="18" charset="0"/>
              </a:rPr>
              <a:t>th</a:t>
            </a:r>
            <a:r>
              <a:rPr lang="en-US" sz="3600" spc="-20" dirty="0">
                <a:effectLst/>
                <a:ea typeface="Cambria" panose="02040503050406030204" pitchFamily="18" charset="0"/>
                <a:cs typeface="Cambria" panose="02040503050406030204" pitchFamily="18" charset="0"/>
              </a:rPr>
              <a:t> </a:t>
            </a:r>
            <a:r>
              <a:rPr lang="en-US" sz="3600" spc="5" dirty="0">
                <a:effectLst/>
                <a:ea typeface="Cambria" panose="02040503050406030204" pitchFamily="18" charset="0"/>
                <a:cs typeface="Cambria" panose="02040503050406030204" pitchFamily="18" charset="0"/>
              </a:rPr>
              <a:t>S</a:t>
            </a:r>
            <a:r>
              <a:rPr lang="en-US" sz="3600" dirty="0">
                <a:effectLst/>
                <a:ea typeface="Cambria" panose="02040503050406030204" pitchFamily="18" charset="0"/>
                <a:cs typeface="Cambria" panose="02040503050406030204" pitchFamily="18" charset="0"/>
              </a:rPr>
              <a:t>YN</a:t>
            </a:r>
            <a:r>
              <a:rPr lang="en-US" sz="3600" spc="5" dirty="0">
                <a:effectLst/>
                <a:ea typeface="Cambria" panose="02040503050406030204" pitchFamily="18" charset="0"/>
                <a:cs typeface="Cambria" panose="02040503050406030204" pitchFamily="18" charset="0"/>
              </a:rPr>
              <a:t>E</a:t>
            </a:r>
            <a:r>
              <a:rPr lang="en-US" sz="3600" dirty="0">
                <a:effectLst/>
                <a:ea typeface="Cambria" panose="02040503050406030204" pitchFamily="18" charset="0"/>
                <a:cs typeface="Cambria" panose="02040503050406030204" pitchFamily="18" charset="0"/>
              </a:rPr>
              <a:t>RGY</a:t>
            </a:r>
            <a:r>
              <a:rPr lang="en-US" sz="3600" spc="5" dirty="0">
                <a:effectLst/>
                <a:ea typeface="Cambria" panose="02040503050406030204" pitchFamily="18" charset="0"/>
                <a:cs typeface="Cambria" panose="02040503050406030204" pitchFamily="18" charset="0"/>
              </a:rPr>
              <a:t> </a:t>
            </a:r>
            <a:r>
              <a:rPr lang="en-US" sz="3600" spc="-5" dirty="0">
                <a:effectLst/>
                <a:ea typeface="Cambria" panose="02040503050406030204" pitchFamily="18" charset="0"/>
                <a:cs typeface="Cambria" panose="02040503050406030204" pitchFamily="18" charset="0"/>
              </a:rPr>
              <a:t>Tr</a:t>
            </a:r>
            <a:r>
              <a:rPr lang="en-US" sz="3600" dirty="0">
                <a:effectLst/>
                <a:ea typeface="Cambria" panose="02040503050406030204" pitchFamily="18" charset="0"/>
                <a:cs typeface="Cambria" panose="02040503050406030204" pitchFamily="18" charset="0"/>
              </a:rPr>
              <a:t>a</a:t>
            </a:r>
            <a:r>
              <a:rPr lang="en-US" sz="3600" spc="5" dirty="0">
                <a:effectLst/>
                <a:ea typeface="Cambria" panose="02040503050406030204" pitchFamily="18" charset="0"/>
                <a:cs typeface="Cambria" panose="02040503050406030204" pitchFamily="18" charset="0"/>
              </a:rPr>
              <a:t>n</a:t>
            </a:r>
            <a:r>
              <a:rPr lang="en-US" sz="3600" dirty="0">
                <a:effectLst/>
                <a:ea typeface="Cambria" panose="02040503050406030204" pitchFamily="18" charset="0"/>
                <a:cs typeface="Cambria" panose="02040503050406030204" pitchFamily="18" charset="0"/>
              </a:rPr>
              <a:t>slation</a:t>
            </a:r>
            <a:r>
              <a:rPr lang="en-US" sz="3600" spc="5" dirty="0">
                <a:effectLst/>
                <a:ea typeface="Cambria" panose="02040503050406030204" pitchFamily="18" charset="0"/>
                <a:cs typeface="Cambria" panose="02040503050406030204" pitchFamily="18" charset="0"/>
              </a:rPr>
              <a:t>a</a:t>
            </a:r>
            <a:r>
              <a:rPr lang="en-US" sz="3600" dirty="0">
                <a:effectLst/>
                <a:ea typeface="Cambria" panose="02040503050406030204" pitchFamily="18" charset="0"/>
                <a:cs typeface="Cambria" panose="02040503050406030204" pitchFamily="18" charset="0"/>
              </a:rPr>
              <a:t>l</a:t>
            </a:r>
            <a:r>
              <a:rPr lang="en-US" sz="3600" spc="-30" dirty="0">
                <a:effectLst/>
                <a:ea typeface="Cambria" panose="02040503050406030204" pitchFamily="18" charset="0"/>
                <a:cs typeface="Cambria" panose="02040503050406030204" pitchFamily="18" charset="0"/>
              </a:rPr>
              <a:t> </a:t>
            </a:r>
            <a:r>
              <a:rPr lang="en-US" sz="3600" dirty="0">
                <a:effectLst/>
                <a:ea typeface="Cambria" panose="02040503050406030204" pitchFamily="18" charset="0"/>
                <a:cs typeface="Cambria" panose="02040503050406030204" pitchFamily="18" charset="0"/>
              </a:rPr>
              <a:t>P</a:t>
            </a:r>
            <a:r>
              <a:rPr lang="en-US" sz="3600" spc="5" dirty="0">
                <a:effectLst/>
                <a:ea typeface="Cambria" panose="02040503050406030204" pitchFamily="18" charset="0"/>
                <a:cs typeface="Cambria" panose="02040503050406030204" pitchFamily="18" charset="0"/>
              </a:rPr>
              <a:t>i</a:t>
            </a:r>
            <a:r>
              <a:rPr lang="en-US" sz="3600" dirty="0">
                <a:effectLst/>
                <a:ea typeface="Cambria" panose="02040503050406030204" pitchFamily="18" charset="0"/>
                <a:cs typeface="Cambria" panose="02040503050406030204" pitchFamily="18" charset="0"/>
              </a:rPr>
              <a:t>lot</a:t>
            </a:r>
            <a:r>
              <a:rPr lang="en-US" sz="3600" spc="-10" dirty="0">
                <a:effectLst/>
                <a:ea typeface="Cambria" panose="02040503050406030204" pitchFamily="18" charset="0"/>
                <a:cs typeface="Cambria" panose="02040503050406030204" pitchFamily="18" charset="0"/>
              </a:rPr>
              <a:t> Award </a:t>
            </a:r>
            <a:r>
              <a:rPr lang="en-US" sz="3600" dirty="0">
                <a:effectLst/>
                <a:ea typeface="Cambria" panose="02040503050406030204" pitchFamily="18" charset="0"/>
                <a:cs typeface="Cambria" panose="02040503050406030204" pitchFamily="18" charset="0"/>
              </a:rPr>
              <a:t>Pr</a:t>
            </a:r>
            <a:r>
              <a:rPr lang="en-US" sz="3600" spc="-5" dirty="0">
                <a:effectLst/>
                <a:ea typeface="Cambria" panose="02040503050406030204" pitchFamily="18" charset="0"/>
                <a:cs typeface="Cambria" panose="02040503050406030204" pitchFamily="18" charset="0"/>
              </a:rPr>
              <a:t>ogr</a:t>
            </a:r>
            <a:r>
              <a:rPr lang="en-US" sz="3600" dirty="0">
                <a:effectLst/>
                <a:ea typeface="Cambria" panose="02040503050406030204" pitchFamily="18" charset="0"/>
                <a:cs typeface="Cambria" panose="02040503050406030204" pitchFamily="18" charset="0"/>
              </a:rPr>
              <a:t>am</a:t>
            </a:r>
            <a:endParaRPr lang="en-US" dirty="0"/>
          </a:p>
        </p:txBody>
      </p:sp>
      <p:sp>
        <p:nvSpPr>
          <p:cNvPr id="3" name="Content Placeholder 2">
            <a:extLst>
              <a:ext uri="{FF2B5EF4-FFF2-40B4-BE49-F238E27FC236}">
                <a16:creationId xmlns:a16="http://schemas.microsoft.com/office/drawing/2014/main" id="{F8083283-9A29-E447-BB19-5F21061EDA28}"/>
              </a:ext>
            </a:extLst>
          </p:cNvPr>
          <p:cNvSpPr>
            <a:spLocks noGrp="1"/>
          </p:cNvSpPr>
          <p:nvPr>
            <p:ph idx="1"/>
          </p:nvPr>
        </p:nvSpPr>
        <p:spPr>
          <a:xfrm>
            <a:off x="1066800" y="2354316"/>
            <a:ext cx="9674772" cy="3598427"/>
          </a:xfrm>
        </p:spPr>
        <p:txBody>
          <a:bodyPr>
            <a:normAutofit/>
          </a:bodyPr>
          <a:lstStyle/>
          <a:p>
            <a:pPr>
              <a:buSzPct val="80000"/>
              <a:buFont typeface="Wingdings" pitchFamily="2" charset="2"/>
              <a:buChar char="Ø"/>
            </a:pPr>
            <a:r>
              <a:rPr lang="en-US" sz="2000" dirty="0">
                <a:effectLst/>
                <a:latin typeface="+mj-lt"/>
                <a:ea typeface="Cambria" panose="02040503050406030204" pitchFamily="18" charset="0"/>
                <a:cs typeface="Cambria" panose="02040503050406030204" pitchFamily="18" charset="0"/>
              </a:rPr>
              <a:t>P</a:t>
            </a:r>
            <a:r>
              <a:rPr lang="en-US" sz="2000" spc="5" dirty="0">
                <a:effectLst/>
                <a:latin typeface="+mj-lt"/>
                <a:ea typeface="Cambria" panose="02040503050406030204" pitchFamily="18" charset="0"/>
                <a:cs typeface="Cambria" panose="02040503050406030204" pitchFamily="18" charset="0"/>
              </a:rPr>
              <a:t>i</a:t>
            </a:r>
            <a:r>
              <a:rPr lang="en-US" sz="2000" dirty="0">
                <a:effectLst/>
                <a:latin typeface="+mj-lt"/>
                <a:ea typeface="Cambria" panose="02040503050406030204" pitchFamily="18" charset="0"/>
                <a:cs typeface="Cambria" panose="02040503050406030204" pitchFamily="18" charset="0"/>
              </a:rPr>
              <a:t>lot</a:t>
            </a:r>
            <a:r>
              <a:rPr lang="en-US" sz="2000" spc="-1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pr</a:t>
            </a:r>
            <a:r>
              <a:rPr lang="en-US" sz="2000" spc="-5" dirty="0">
                <a:effectLst/>
                <a:latin typeface="+mj-lt"/>
                <a:ea typeface="Cambria" panose="02040503050406030204" pitchFamily="18" charset="0"/>
                <a:cs typeface="Cambria" panose="02040503050406030204" pitchFamily="18" charset="0"/>
              </a:rPr>
              <a:t>ogr</a:t>
            </a:r>
            <a:r>
              <a:rPr lang="en-US" sz="2000" dirty="0">
                <a:effectLst/>
                <a:latin typeface="+mj-lt"/>
                <a:ea typeface="Cambria" panose="02040503050406030204" pitchFamily="18" charset="0"/>
                <a:cs typeface="Cambria" panose="02040503050406030204" pitchFamily="18" charset="0"/>
              </a:rPr>
              <a:t>am</a:t>
            </a:r>
            <a:r>
              <a:rPr lang="en-US" sz="2000" spc="-2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funds</a:t>
            </a:r>
            <a:r>
              <a:rPr lang="en-US" sz="2000" spc="-1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i</a:t>
            </a:r>
            <a:r>
              <a:rPr lang="en-US" sz="2000" spc="5"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nova</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ive,</a:t>
            </a:r>
            <a:r>
              <a:rPr lang="en-US" sz="2000" spc="-4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multi</a:t>
            </a:r>
            <a:r>
              <a:rPr lang="en-US" sz="2000" spc="-5" dirty="0">
                <a:effectLst/>
                <a:latin typeface="+mj-lt"/>
                <a:ea typeface="Cambria" panose="02040503050406030204" pitchFamily="18" charset="0"/>
                <a:cs typeface="Cambria" panose="02040503050406030204" pitchFamily="18" charset="0"/>
              </a:rPr>
              <a:t>d</a:t>
            </a:r>
            <a:r>
              <a:rPr lang="en-US" sz="2000" dirty="0">
                <a:effectLst/>
                <a:latin typeface="+mj-lt"/>
                <a:ea typeface="Cambria" panose="02040503050406030204" pitchFamily="18" charset="0"/>
                <a:cs typeface="Cambria" panose="02040503050406030204" pitchFamily="18" charset="0"/>
              </a:rPr>
              <a:t>isci</a:t>
            </a:r>
            <a:r>
              <a:rPr lang="en-US" sz="2000" spc="10"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lin</a:t>
            </a:r>
            <a:r>
              <a:rPr lang="en-US" sz="2000" spc="5"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y</a:t>
            </a:r>
            <a:r>
              <a:rPr lang="en-US" sz="2000" spc="-4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es</a:t>
            </a:r>
            <a:r>
              <a:rPr lang="en-US" sz="2000" spc="5" dirty="0">
                <a:effectLst/>
                <a:latin typeface="+mj-lt"/>
                <a:ea typeface="Cambria" panose="02040503050406030204" pitchFamily="18" charset="0"/>
                <a:cs typeface="Cambria" panose="02040503050406030204" pitchFamily="18" charset="0"/>
              </a:rPr>
              <a:t>e</a:t>
            </a:r>
            <a:r>
              <a:rPr lang="en-US" sz="2000" dirty="0">
                <a:effectLst/>
                <a:latin typeface="+mj-lt"/>
                <a:ea typeface="Cambria" panose="02040503050406030204" pitchFamily="18" charset="0"/>
                <a:cs typeface="Cambria" panose="02040503050406030204" pitchFamily="18" charset="0"/>
              </a:rPr>
              <a:t>ar</a:t>
            </a:r>
            <a:r>
              <a:rPr lang="en-US" sz="2000" spc="-5" dirty="0">
                <a:effectLst/>
                <a:latin typeface="+mj-lt"/>
                <a:ea typeface="Cambria" panose="02040503050406030204" pitchFamily="18" charset="0"/>
                <a:cs typeface="Cambria" panose="02040503050406030204" pitchFamily="18" charset="0"/>
              </a:rPr>
              <a:t>c</a:t>
            </a:r>
            <a:r>
              <a:rPr lang="en-US" sz="2000" dirty="0">
                <a:effectLst/>
                <a:latin typeface="+mj-lt"/>
                <a:ea typeface="Cambria" panose="02040503050406030204" pitchFamily="18" charset="0"/>
                <a:cs typeface="Cambria" panose="02040503050406030204" pitchFamily="18" charset="0"/>
              </a:rPr>
              <a:t>h</a:t>
            </a:r>
            <a:r>
              <a:rPr lang="en-US" sz="2000" spc="-4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pr</a:t>
            </a:r>
            <a:r>
              <a:rPr lang="en-US" sz="2000" spc="-5"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osals</a:t>
            </a:r>
            <a:r>
              <a:rPr lang="en-US" sz="2000" spc="-4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that</a:t>
            </a:r>
            <a:r>
              <a:rPr lang="en-US" sz="2000" spc="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ha</a:t>
            </a:r>
            <a:r>
              <a:rPr lang="en-US" sz="2000" spc="-5" dirty="0">
                <a:effectLst/>
                <a:latin typeface="+mj-lt"/>
                <a:ea typeface="Cambria" panose="02040503050406030204" pitchFamily="18" charset="0"/>
                <a:cs typeface="Cambria" panose="02040503050406030204" pitchFamily="18" charset="0"/>
              </a:rPr>
              <a:t>v</a:t>
            </a:r>
            <a:r>
              <a:rPr lang="en-US" sz="2000" dirty="0">
                <a:effectLst/>
                <a:latin typeface="+mj-lt"/>
                <a:ea typeface="Cambria" panose="02040503050406030204" pitchFamily="18" charset="0"/>
                <a:cs typeface="Cambria" panose="02040503050406030204" pitchFamily="18" charset="0"/>
              </a:rPr>
              <a:t>e</a:t>
            </a:r>
            <a:r>
              <a:rPr lang="en-US" sz="2000" spc="-2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cle</a:t>
            </a:r>
            <a:r>
              <a:rPr lang="en-US" sz="2000" spc="5"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r</a:t>
            </a:r>
            <a:r>
              <a:rPr lang="en-US" sz="2000" spc="-10"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oten</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i</a:t>
            </a:r>
            <a:r>
              <a:rPr lang="en-US" sz="2000" spc="5"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l</a:t>
            </a:r>
            <a:r>
              <a:rPr lang="en-US" sz="2000" spc="-1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f</a:t>
            </a:r>
            <a:r>
              <a:rPr lang="en-US" sz="2000" dirty="0">
                <a:effectLst/>
                <a:latin typeface="+mj-lt"/>
                <a:ea typeface="Cambria" panose="02040503050406030204" pitchFamily="18" charset="0"/>
                <a:cs typeface="Cambria" panose="02040503050406030204" pitchFamily="18" charset="0"/>
              </a:rPr>
              <a:t>or</a:t>
            </a:r>
            <a:r>
              <a:rPr lang="en-US" sz="2000" spc="-2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translat</a:t>
            </a:r>
            <a:r>
              <a:rPr lang="en-US" sz="2000" spc="5" dirty="0">
                <a:effectLst/>
                <a:latin typeface="+mj-lt"/>
                <a:ea typeface="Cambria" panose="02040503050406030204" pitchFamily="18" charset="0"/>
                <a:cs typeface="Cambria" panose="02040503050406030204" pitchFamily="18" charset="0"/>
              </a:rPr>
              <a:t>i</a:t>
            </a:r>
            <a:r>
              <a:rPr lang="en-US" sz="2000" dirty="0">
                <a:effectLst/>
                <a:latin typeface="+mj-lt"/>
                <a:ea typeface="Cambria" panose="02040503050406030204" pitchFamily="18" charset="0"/>
                <a:cs typeface="Cambria" panose="02040503050406030204" pitchFamily="18" charset="0"/>
              </a:rPr>
              <a:t>on</a:t>
            </a:r>
            <a:r>
              <a:rPr lang="en-US" sz="2000" spc="-2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i</a:t>
            </a:r>
            <a:r>
              <a:rPr lang="en-US" sz="2000" spc="5"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to</a:t>
            </a:r>
            <a:r>
              <a:rPr lang="en-US" sz="2000" spc="-10"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t</a:t>
            </a:r>
            <a:r>
              <a:rPr lang="en-US" sz="2000" spc="-10" dirty="0">
                <a:effectLst/>
                <a:latin typeface="+mj-lt"/>
                <a:ea typeface="Cambria" panose="02040503050406030204" pitchFamily="18" charset="0"/>
                <a:cs typeface="Cambria" panose="02040503050406030204" pitchFamily="18" charset="0"/>
              </a:rPr>
              <a:t>i</a:t>
            </a:r>
            <a:r>
              <a:rPr lang="en-US" sz="2000" dirty="0">
                <a:effectLst/>
                <a:latin typeface="+mj-lt"/>
                <a:ea typeface="Cambria" panose="02040503050406030204" pitchFamily="18" charset="0"/>
                <a:cs typeface="Cambria" panose="02040503050406030204" pitchFamily="18" charset="0"/>
              </a:rPr>
              <a:t>e</a:t>
            </a:r>
            <a:r>
              <a:rPr lang="en-US" sz="2000" spc="5" dirty="0">
                <a:effectLst/>
                <a:latin typeface="+mj-lt"/>
                <a:ea typeface="Cambria" panose="02040503050406030204" pitchFamily="18" charset="0"/>
                <a:cs typeface="Cambria" panose="02040503050406030204" pitchFamily="18" charset="0"/>
              </a:rPr>
              <a:t>n</a:t>
            </a:r>
            <a:r>
              <a:rPr lang="en-US" sz="2000" spc="30"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i</a:t>
            </a:r>
            <a:r>
              <a:rPr lang="en-US" sz="2000" spc="5" dirty="0">
                <a:effectLst/>
                <a:latin typeface="+mj-lt"/>
                <a:ea typeface="Cambria" panose="02040503050406030204" pitchFamily="18" charset="0"/>
                <a:cs typeface="Cambria" panose="02040503050406030204" pitchFamily="18" charset="0"/>
              </a:rPr>
              <a:t>e</a:t>
            </a:r>
            <a:r>
              <a:rPr lang="en-US" sz="2000" dirty="0">
                <a:effectLst/>
                <a:latin typeface="+mj-lt"/>
                <a:ea typeface="Cambria" panose="02040503050406030204" pitchFamily="18" charset="0"/>
                <a:cs typeface="Cambria" panose="02040503050406030204" pitchFamily="18" charset="0"/>
              </a:rPr>
              <a:t>n</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ed</a:t>
            </a:r>
            <a:r>
              <a:rPr lang="en-US" sz="2000" spc="-50" dirty="0">
                <a:effectLst/>
                <a:latin typeface="+mj-lt"/>
                <a:ea typeface="Cambria" panose="02040503050406030204" pitchFamily="18" charset="0"/>
                <a:cs typeface="Cambria" panose="02040503050406030204" pitchFamily="18" charset="0"/>
              </a:rPr>
              <a:t> </a:t>
            </a:r>
            <a:r>
              <a:rPr lang="en-US" sz="2000" spc="-15" dirty="0">
                <a:effectLst/>
                <a:latin typeface="+mj-lt"/>
                <a:ea typeface="Cambria" panose="02040503050406030204" pitchFamily="18" charset="0"/>
                <a:cs typeface="Cambria" panose="02040503050406030204" pitchFamily="18" charset="0"/>
              </a:rPr>
              <a:t>c</a:t>
            </a:r>
            <a:r>
              <a:rPr lang="en-US" sz="2000" dirty="0">
                <a:effectLst/>
                <a:latin typeface="+mj-lt"/>
                <a:ea typeface="Cambria" panose="02040503050406030204" pitchFamily="18" charset="0"/>
                <a:cs typeface="Cambria" panose="02040503050406030204" pitchFamily="18" charset="0"/>
              </a:rPr>
              <a:t>are</a:t>
            </a:r>
            <a:r>
              <a:rPr lang="en-US" sz="2000" spc="-20" dirty="0">
                <a:latin typeface="+mj-lt"/>
                <a:ea typeface="Cambria" panose="02040503050406030204" pitchFamily="18" charset="0"/>
                <a:cs typeface="Cambria" panose="02040503050406030204" pitchFamily="18" charset="0"/>
              </a:rPr>
              <a:t>, with priority for </a:t>
            </a:r>
            <a:r>
              <a:rPr lang="en-US" sz="2000" dirty="0">
                <a:effectLst/>
                <a:latin typeface="+mj-lt"/>
                <a:ea typeface="Cambria" panose="02040503050406030204" pitchFamily="18" charset="0"/>
                <a:cs typeface="Cambria" panose="02040503050406030204" pitchFamily="18" charset="0"/>
              </a:rPr>
              <a:t>im</a:t>
            </a:r>
            <a:r>
              <a:rPr lang="en-US" sz="2000" spc="5" dirty="0">
                <a:effectLst/>
                <a:latin typeface="+mj-lt"/>
                <a:ea typeface="Cambria" panose="02040503050406030204" pitchFamily="18" charset="0"/>
                <a:cs typeface="Cambria" panose="02040503050406030204" pitchFamily="18" charset="0"/>
              </a:rPr>
              <a:t>p</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v</a:t>
            </a:r>
            <a:r>
              <a:rPr lang="en-US" sz="2000" dirty="0">
                <a:effectLst/>
                <a:latin typeface="+mj-lt"/>
                <a:ea typeface="Cambria" panose="02040503050406030204" pitchFamily="18" charset="0"/>
                <a:cs typeface="Cambria" panose="02040503050406030204" pitchFamily="18" charset="0"/>
              </a:rPr>
              <a:t>ing </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ulation</a:t>
            </a:r>
            <a:r>
              <a:rPr lang="en-US" sz="2000" spc="-2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he</a:t>
            </a:r>
            <a:r>
              <a:rPr lang="en-US" sz="2000" spc="5"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lth for rural communities. </a:t>
            </a:r>
          </a:p>
          <a:p>
            <a:pPr>
              <a:buSzPct val="80000"/>
              <a:buFont typeface="Wingdings" pitchFamily="2" charset="2"/>
              <a:buChar char="Ø"/>
            </a:pPr>
            <a:endParaRPr lang="en-US" sz="800" dirty="0">
              <a:effectLst/>
              <a:latin typeface="+mj-lt"/>
              <a:ea typeface="Cambria" panose="02040503050406030204" pitchFamily="18" charset="0"/>
              <a:cs typeface="Cambria" panose="02040503050406030204" pitchFamily="18" charset="0"/>
            </a:endParaRPr>
          </a:p>
          <a:p>
            <a:pPr>
              <a:buSzPct val="80000"/>
              <a:buFont typeface="Wingdings" pitchFamily="2" charset="2"/>
              <a:buChar char="Ø"/>
            </a:pP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he</a:t>
            </a:r>
            <a:r>
              <a:rPr lang="en-US" sz="2000" spc="-20" dirty="0">
                <a:effectLst/>
                <a:latin typeface="+mj-lt"/>
                <a:ea typeface="Cambria" panose="02040503050406030204" pitchFamily="18" charset="0"/>
                <a:cs typeface="Cambria" panose="02040503050406030204" pitchFamily="18" charset="0"/>
              </a:rPr>
              <a:t> pilot program’s </a:t>
            </a:r>
            <a:r>
              <a:rPr lang="en-US" sz="2000" spc="-5" dirty="0">
                <a:effectLst/>
                <a:latin typeface="+mj-lt"/>
                <a:ea typeface="Cambria" panose="02040503050406030204" pitchFamily="18" charset="0"/>
                <a:cs typeface="Cambria" panose="02040503050406030204" pitchFamily="18" charset="0"/>
              </a:rPr>
              <a:t>g</a:t>
            </a:r>
            <a:r>
              <a:rPr lang="en-US" sz="2000" dirty="0">
                <a:effectLst/>
                <a:latin typeface="+mj-lt"/>
                <a:ea typeface="Cambria" panose="02040503050406030204" pitchFamily="18" charset="0"/>
                <a:cs typeface="Cambria" panose="02040503050406030204" pitchFamily="18" charset="0"/>
              </a:rPr>
              <a:t>oal is</a:t>
            </a:r>
            <a:r>
              <a:rPr lang="en-US" sz="2000" spc="-10"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 f</a:t>
            </a:r>
            <a:r>
              <a:rPr lang="en-US" sz="2000" dirty="0">
                <a:effectLst/>
                <a:latin typeface="+mj-lt"/>
                <a:ea typeface="Cambria" panose="02040503050406030204" pitchFamily="18" charset="0"/>
                <a:cs typeface="Cambria" panose="02040503050406030204" pitchFamily="18" charset="0"/>
              </a:rPr>
              <a:t>acilit</a:t>
            </a:r>
            <a:r>
              <a:rPr lang="en-US" sz="2000" spc="5"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te co</a:t>
            </a:r>
            <a:r>
              <a:rPr lang="en-US" sz="2000" spc="-5" dirty="0">
                <a:effectLst/>
                <a:latin typeface="+mj-lt"/>
                <a:ea typeface="Cambria" panose="02040503050406030204" pitchFamily="18" charset="0"/>
                <a:cs typeface="Cambria" panose="02040503050406030204" pitchFamily="18" charset="0"/>
              </a:rPr>
              <a:t>l</a:t>
            </a:r>
            <a:r>
              <a:rPr lang="en-US" sz="2000" dirty="0">
                <a:effectLst/>
                <a:latin typeface="+mj-lt"/>
                <a:ea typeface="Cambria" panose="02040503050406030204" pitchFamily="18" charset="0"/>
                <a:cs typeface="Cambria" panose="02040503050406030204" pitchFamily="18" charset="0"/>
              </a:rPr>
              <a:t>lab</a:t>
            </a:r>
            <a:r>
              <a:rPr lang="en-US" sz="2000" spc="-15"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ive</a:t>
            </a:r>
            <a:r>
              <a:rPr lang="en-US" sz="2000" spc="-2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transla</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ion</a:t>
            </a:r>
            <a:r>
              <a:rPr lang="en-US" sz="2000" spc="5"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l</a:t>
            </a:r>
            <a:r>
              <a:rPr lang="en-US" sz="2000" spc="-20"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science </a:t>
            </a:r>
            <a:r>
              <a:rPr lang="en-US" sz="2000" dirty="0">
                <a:effectLst/>
                <a:latin typeface="+mj-lt"/>
                <a:ea typeface="Cambria" panose="02040503050406030204" pitchFamily="18" charset="0"/>
                <a:cs typeface="Cambria" panose="02040503050406030204" pitchFamily="18" charset="0"/>
              </a:rPr>
              <a:t>across</a:t>
            </a:r>
            <a:r>
              <a:rPr lang="en-US" sz="2000" spc="-1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Dartmouth</a:t>
            </a:r>
            <a:r>
              <a:rPr lang="en-US" sz="2000" spc="-1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i</a:t>
            </a:r>
            <a:r>
              <a:rPr lang="en-US" sz="2000" spc="5"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st</a:t>
            </a:r>
            <a:r>
              <a:rPr lang="en-US" sz="2000" spc="5" dirty="0">
                <a:effectLst/>
                <a:latin typeface="+mj-lt"/>
                <a:ea typeface="Cambria" panose="02040503050406030204" pitchFamily="18" charset="0"/>
                <a:cs typeface="Cambria" panose="02040503050406030204" pitchFamily="18" charset="0"/>
              </a:rPr>
              <a:t>i</a:t>
            </a:r>
            <a:r>
              <a:rPr lang="en-US" sz="2000" dirty="0">
                <a:effectLst/>
                <a:latin typeface="+mj-lt"/>
                <a:ea typeface="Cambria" panose="02040503050406030204" pitchFamily="18" charset="0"/>
                <a:cs typeface="Cambria" panose="02040503050406030204" pitchFamily="18" charset="0"/>
              </a:rPr>
              <a:t>tut</a:t>
            </a:r>
            <a:r>
              <a:rPr lang="en-US" sz="2000" spc="5" dirty="0">
                <a:effectLst/>
                <a:latin typeface="+mj-lt"/>
                <a:ea typeface="Cambria" panose="02040503050406030204" pitchFamily="18" charset="0"/>
                <a:cs typeface="Cambria" panose="02040503050406030204" pitchFamily="18" charset="0"/>
              </a:rPr>
              <a:t>i</a:t>
            </a:r>
            <a:r>
              <a:rPr lang="en-US" sz="2000" dirty="0">
                <a:effectLst/>
                <a:latin typeface="+mj-lt"/>
                <a:ea typeface="Cambria" panose="02040503050406030204" pitchFamily="18" charset="0"/>
                <a:cs typeface="Cambria" panose="02040503050406030204" pitchFamily="18" charset="0"/>
              </a:rPr>
              <a:t>ons</a:t>
            </a:r>
            <a:r>
              <a:rPr lang="en-US" sz="2000" spc="-4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and</a:t>
            </a:r>
            <a:r>
              <a:rPr lang="en-US" sz="2000" spc="-2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af</a:t>
            </a:r>
            <a:r>
              <a:rPr lang="en-US" sz="2000" spc="-5" dirty="0">
                <a:effectLst/>
                <a:latin typeface="+mj-lt"/>
                <a:ea typeface="Cambria" panose="02040503050406030204" pitchFamily="18" charset="0"/>
                <a:cs typeface="Cambria" panose="02040503050406030204" pitchFamily="18" charset="0"/>
              </a:rPr>
              <a:t>f</a:t>
            </a:r>
            <a:r>
              <a:rPr lang="en-US" sz="2000" dirty="0">
                <a:effectLst/>
                <a:latin typeface="+mj-lt"/>
                <a:ea typeface="Cambria" panose="02040503050406030204" pitchFamily="18" charset="0"/>
                <a:cs typeface="Cambria" panose="02040503050406030204" pitchFamily="18" charset="0"/>
              </a:rPr>
              <a:t>ili</a:t>
            </a:r>
            <a:r>
              <a:rPr lang="en-US" sz="2000" spc="5"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t</a:t>
            </a:r>
            <a:r>
              <a:rPr lang="en-US" sz="2000" spc="5" dirty="0">
                <a:effectLst/>
                <a:latin typeface="+mj-lt"/>
                <a:ea typeface="Cambria" panose="02040503050406030204" pitchFamily="18" charset="0"/>
                <a:cs typeface="Cambria" panose="02040503050406030204" pitchFamily="18" charset="0"/>
              </a:rPr>
              <a:t>e</a:t>
            </a:r>
            <a:r>
              <a:rPr lang="en-US" sz="2000" dirty="0">
                <a:effectLst/>
                <a:latin typeface="+mj-lt"/>
                <a:ea typeface="Cambria" panose="02040503050406030204" pitchFamily="18" charset="0"/>
                <a:cs typeface="Cambria" panose="02040503050406030204" pitchFamily="18" charset="0"/>
              </a:rPr>
              <a:t>d</a:t>
            </a:r>
            <a:r>
              <a:rPr lang="en-US" sz="2000" spc="-4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health ce</a:t>
            </a:r>
            <a:r>
              <a:rPr lang="en-US" sz="2000" spc="5"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t</a:t>
            </a:r>
            <a:r>
              <a:rPr lang="en-US" sz="2000" spc="5" dirty="0">
                <a:effectLst/>
                <a:latin typeface="+mj-lt"/>
                <a:ea typeface="Cambria" panose="02040503050406030204" pitchFamily="18" charset="0"/>
                <a:cs typeface="Cambria" panose="02040503050406030204" pitchFamily="18" charset="0"/>
              </a:rPr>
              <a:t>e</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s, </a:t>
            </a:r>
            <a:r>
              <a:rPr lang="en-US" sz="2000" dirty="0">
                <a:effectLst/>
                <a:latin typeface="+mj-lt"/>
                <a:ea typeface="Cambria" panose="02040503050406030204" pitchFamily="18" charset="0"/>
                <a:cs typeface="Arial" panose="020B0604020202020204" pitchFamily="34" charset="0"/>
              </a:rPr>
              <a:t>ranging from proof-of-concept studies to delivery system-based interventions to interrogations of large population databases that have relevance to rural health.</a:t>
            </a:r>
            <a:r>
              <a:rPr lang="en-US" sz="2000" dirty="0">
                <a:effectLst/>
                <a:latin typeface="+mj-lt"/>
              </a:rPr>
              <a:t> </a:t>
            </a:r>
            <a:endParaRPr lang="en-US" sz="2000" dirty="0">
              <a:latin typeface="+mj-lt"/>
            </a:endParaRPr>
          </a:p>
        </p:txBody>
      </p:sp>
    </p:spTree>
    <p:extLst>
      <p:ext uri="{BB962C8B-B14F-4D97-AF65-F5344CB8AC3E}">
        <p14:creationId xmlns:p14="http://schemas.microsoft.com/office/powerpoint/2010/main" val="316300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2E2A95-1A08-4118-83C6-B1CA5648E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FFEFC7E-85EE-4AC9-A351-FBEB13A1D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534" y="237744"/>
            <a:ext cx="2926080" cy="6382512"/>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CB2511BB-FC4C-45F3-94EB-661D6806C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9100"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2F016A-5667-2F70-115A-78D2AED31107}"/>
              </a:ext>
            </a:extLst>
          </p:cNvPr>
          <p:cNvSpPr>
            <a:spLocks noGrp="1"/>
          </p:cNvSpPr>
          <p:nvPr>
            <p:ph type="title"/>
          </p:nvPr>
        </p:nvSpPr>
        <p:spPr>
          <a:xfrm>
            <a:off x="557720" y="612843"/>
            <a:ext cx="2312480" cy="1499738"/>
          </a:xfrm>
        </p:spPr>
        <p:txBody>
          <a:bodyPr vert="horz" lIns="91440" tIns="45720" rIns="91440" bIns="45720" rtlCol="0" anchor="b">
            <a:normAutofit/>
          </a:bodyPr>
          <a:lstStyle/>
          <a:p>
            <a:r>
              <a:rPr lang="en-US" sz="2800"/>
              <a:t>What is translational science?</a:t>
            </a:r>
          </a:p>
        </p:txBody>
      </p:sp>
      <p:sp>
        <p:nvSpPr>
          <p:cNvPr id="6" name="TextBox 5">
            <a:extLst>
              <a:ext uri="{FF2B5EF4-FFF2-40B4-BE49-F238E27FC236}">
                <a16:creationId xmlns:a16="http://schemas.microsoft.com/office/drawing/2014/main" id="{9A061BB5-7FB8-DCC9-5173-6D7032EA0EB6}"/>
              </a:ext>
            </a:extLst>
          </p:cNvPr>
          <p:cNvSpPr txBox="1"/>
          <p:nvPr/>
        </p:nvSpPr>
        <p:spPr>
          <a:xfrm>
            <a:off x="557720" y="2149813"/>
            <a:ext cx="2312479" cy="3854197"/>
          </a:xfrm>
          <a:prstGeom prst="rect">
            <a:avLst/>
          </a:prstGeom>
        </p:spPr>
        <p:txBody>
          <a:bodyPr vert="horz" lIns="91440" tIns="45720" rIns="91440" bIns="45720" rtlCol="0">
            <a:normAutofit/>
          </a:bodyPr>
          <a:lstStyle/>
          <a:p>
            <a:pPr indent="-182880">
              <a:spcAft>
                <a:spcPts val="600"/>
              </a:spcAft>
              <a:buClr>
                <a:schemeClr val="tx1">
                  <a:lumMod val="85000"/>
                  <a:lumOff val="15000"/>
                </a:schemeClr>
              </a:buClr>
              <a:buFont typeface="Garamond" pitchFamily="18" charset="0"/>
              <a:buChar char="◦"/>
            </a:pPr>
            <a:r>
              <a:rPr lang="en-US" sz="1400">
                <a:solidFill>
                  <a:schemeClr val="tx1">
                    <a:lumMod val="85000"/>
                    <a:lumOff val="15000"/>
                  </a:schemeClr>
                </a:solidFill>
                <a:hlinkClick r:id="rId2"/>
              </a:rPr>
              <a:t>https://ncats.nih.gov/about/about-translational-science/principles</a:t>
            </a:r>
            <a:endParaRPr lang="en-US" sz="1400">
              <a:solidFill>
                <a:schemeClr val="tx1">
                  <a:lumMod val="85000"/>
                  <a:lumOff val="15000"/>
                </a:schemeClr>
              </a:solidFill>
            </a:endParaRPr>
          </a:p>
          <a:p>
            <a:pPr indent="-182880">
              <a:spcAft>
                <a:spcPts val="600"/>
              </a:spcAft>
              <a:buClr>
                <a:schemeClr val="tx1">
                  <a:lumMod val="85000"/>
                  <a:lumOff val="15000"/>
                </a:schemeClr>
              </a:buClr>
              <a:buFont typeface="Garamond" pitchFamily="18" charset="0"/>
              <a:buChar char="◦"/>
            </a:pPr>
            <a:endParaRPr lang="en-US" sz="1400">
              <a:solidFill>
                <a:schemeClr val="tx1">
                  <a:lumMod val="85000"/>
                  <a:lumOff val="15000"/>
                </a:schemeClr>
              </a:solidFill>
            </a:endParaRPr>
          </a:p>
          <a:p>
            <a:pPr indent="-182880">
              <a:spcAft>
                <a:spcPts val="600"/>
              </a:spcAft>
              <a:buClr>
                <a:schemeClr val="tx1">
                  <a:lumMod val="85000"/>
                  <a:lumOff val="15000"/>
                </a:schemeClr>
              </a:buClr>
              <a:buFont typeface="Garamond" pitchFamily="18" charset="0"/>
              <a:buChar char="◦"/>
            </a:pPr>
            <a:r>
              <a:rPr lang="en-US" sz="1400" b="0" i="0">
                <a:solidFill>
                  <a:schemeClr val="tx1">
                    <a:lumMod val="85000"/>
                    <a:lumOff val="15000"/>
                  </a:schemeClr>
                </a:solidFill>
                <a:effectLst/>
              </a:rPr>
              <a:t>“Translational science is the field that generates innovations that overcome longstanding challenges along the translational research pipeline. These include scientific, operational, financial and administrative innovations that transform the way that research is done, making it faster, more efficient, and more impactful.”</a:t>
            </a:r>
            <a:endParaRPr lang="en-US" sz="1400">
              <a:solidFill>
                <a:schemeClr val="tx1">
                  <a:lumMod val="85000"/>
                  <a:lumOff val="15000"/>
                </a:schemeClr>
              </a:solidFill>
            </a:endParaRPr>
          </a:p>
        </p:txBody>
      </p:sp>
      <p:sp>
        <p:nvSpPr>
          <p:cNvPr id="17" name="Rectangle 16">
            <a:extLst>
              <a:ext uri="{FF2B5EF4-FFF2-40B4-BE49-F238E27FC236}">
                <a16:creationId xmlns:a16="http://schemas.microsoft.com/office/drawing/2014/main" id="{68DC0EC7-60EA-4BD3-BC04-D547DE1B2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9764" y="413053"/>
            <a:ext cx="8212114" cy="6064596"/>
          </a:xfrm>
          <a:prstGeom prst="rect">
            <a:avLst/>
          </a:prstGeom>
          <a:noFill/>
          <a:ln w="6350" cap="sq" cmpd="sng" algn="ctr">
            <a:solidFill>
              <a:srgbClr val="404040"/>
            </a:solidFill>
            <a:prstDash val="solid"/>
            <a:miter lim="800000"/>
          </a:ln>
          <a:effectLst/>
        </p:spPr>
        <p:txBody>
          <a:bodyPr/>
          <a:lstStyle/>
          <a:p>
            <a:endParaRPr lang="en-US"/>
          </a:p>
        </p:txBody>
      </p:sp>
      <p:pic>
        <p:nvPicPr>
          <p:cNvPr id="5" name="Content Placeholder 4" descr="A diagram of different colored logos&#10;&#10;Description automatically generated with medium confidence">
            <a:extLst>
              <a:ext uri="{FF2B5EF4-FFF2-40B4-BE49-F238E27FC236}">
                <a16:creationId xmlns:a16="http://schemas.microsoft.com/office/drawing/2014/main" id="{6A21108E-249F-5F80-4B4E-8D739446027F}"/>
              </a:ext>
            </a:extLst>
          </p:cNvPr>
          <p:cNvPicPr>
            <a:picLocks noGrp="1" noChangeAspect="1"/>
          </p:cNvPicPr>
          <p:nvPr>
            <p:ph idx="1"/>
          </p:nvPr>
        </p:nvPicPr>
        <p:blipFill>
          <a:blip r:embed="rId3"/>
          <a:stretch>
            <a:fillRect/>
          </a:stretch>
        </p:blipFill>
        <p:spPr>
          <a:xfrm>
            <a:off x="5088203" y="882398"/>
            <a:ext cx="5160314" cy="5121612"/>
          </a:xfrm>
          <a:prstGeom prst="rect">
            <a:avLst/>
          </a:prstGeom>
        </p:spPr>
      </p:pic>
    </p:spTree>
    <p:extLst>
      <p:ext uri="{BB962C8B-B14F-4D97-AF65-F5344CB8AC3E}">
        <p14:creationId xmlns:p14="http://schemas.microsoft.com/office/powerpoint/2010/main" val="279459291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2E2A95-1A08-4118-83C6-B1CA5648E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FFEFC7E-85EE-4AC9-A351-FBEB13A1D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534" y="237744"/>
            <a:ext cx="2926080" cy="6382512"/>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CB2511BB-FC4C-45F3-94EB-661D6806C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9100"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2025A5-4F0C-B534-3932-ECE9918E87F5}"/>
              </a:ext>
            </a:extLst>
          </p:cNvPr>
          <p:cNvSpPr>
            <a:spLocks noGrp="1"/>
          </p:cNvSpPr>
          <p:nvPr>
            <p:ph type="title"/>
          </p:nvPr>
        </p:nvSpPr>
        <p:spPr>
          <a:xfrm>
            <a:off x="557720" y="612843"/>
            <a:ext cx="2312480" cy="1499738"/>
          </a:xfrm>
        </p:spPr>
        <p:txBody>
          <a:bodyPr anchor="b">
            <a:normAutofit/>
          </a:bodyPr>
          <a:lstStyle/>
          <a:p>
            <a:r>
              <a:rPr lang="en-US" sz="2400" dirty="0"/>
              <a:t>What are the types of translational research?</a:t>
            </a:r>
          </a:p>
        </p:txBody>
      </p:sp>
      <p:sp>
        <p:nvSpPr>
          <p:cNvPr id="3" name="Content Placeholder 2">
            <a:extLst>
              <a:ext uri="{FF2B5EF4-FFF2-40B4-BE49-F238E27FC236}">
                <a16:creationId xmlns:a16="http://schemas.microsoft.com/office/drawing/2014/main" id="{873446F2-AE29-BE64-6868-8680D7EBDE90}"/>
              </a:ext>
            </a:extLst>
          </p:cNvPr>
          <p:cNvSpPr>
            <a:spLocks noGrp="1"/>
          </p:cNvSpPr>
          <p:nvPr>
            <p:ph idx="1"/>
          </p:nvPr>
        </p:nvSpPr>
        <p:spPr>
          <a:xfrm>
            <a:off x="557720" y="2149813"/>
            <a:ext cx="2312479" cy="3854197"/>
          </a:xfrm>
        </p:spPr>
        <p:txBody>
          <a:bodyPr>
            <a:normAutofit/>
          </a:bodyPr>
          <a:lstStyle/>
          <a:p>
            <a:pPr marL="0" indent="0">
              <a:lnSpc>
                <a:spcPct val="90000"/>
              </a:lnSpc>
              <a:buNone/>
            </a:pPr>
            <a:r>
              <a:rPr lang="en-US" sz="1400" b="0" i="0" dirty="0">
                <a:solidFill>
                  <a:schemeClr val="tx1">
                    <a:lumMod val="85000"/>
                    <a:lumOff val="15000"/>
                  </a:schemeClr>
                </a:solidFill>
                <a:effectLst/>
                <a:latin typeface="Arial" panose="020B0604020202020204" pitchFamily="34" charset="0"/>
              </a:rPr>
              <a:t>“The translational science spectrum shows the stages of translational research. The stages do not happen in a straight line or in one direction. Each stage builds upon and informs the others. At all stages, our staff and grantees come up with new approaches, prove their usefulness and share the findings. Patient involvement is a key feature of all stages in translation.”</a:t>
            </a:r>
          </a:p>
          <a:p>
            <a:pPr marL="0" indent="0">
              <a:lnSpc>
                <a:spcPct val="90000"/>
              </a:lnSpc>
              <a:buNone/>
            </a:pPr>
            <a:r>
              <a:rPr lang="en-US" sz="1400" dirty="0">
                <a:solidFill>
                  <a:schemeClr val="tx1">
                    <a:lumMod val="85000"/>
                    <a:lumOff val="15000"/>
                  </a:schemeClr>
                </a:solidFill>
                <a:hlinkClick r:id="rId2"/>
              </a:rPr>
              <a:t>https://ncats.nih.gov/about/about-translational-science/spectrum</a:t>
            </a:r>
            <a:endParaRPr lang="en-US" sz="1400" dirty="0">
              <a:solidFill>
                <a:schemeClr val="tx1">
                  <a:lumMod val="85000"/>
                  <a:lumOff val="15000"/>
                </a:schemeClr>
              </a:solidFill>
              <a:latin typeface="Arial" panose="020B0604020202020204" pitchFamily="34" charset="0"/>
            </a:endParaRPr>
          </a:p>
          <a:p>
            <a:pPr marL="0" indent="0">
              <a:lnSpc>
                <a:spcPct val="90000"/>
              </a:lnSpc>
              <a:buNone/>
            </a:pPr>
            <a:endParaRPr lang="en-US" sz="1400" dirty="0">
              <a:solidFill>
                <a:schemeClr val="tx1">
                  <a:lumMod val="85000"/>
                  <a:lumOff val="15000"/>
                </a:schemeClr>
              </a:solidFill>
            </a:endParaRPr>
          </a:p>
        </p:txBody>
      </p:sp>
      <p:sp>
        <p:nvSpPr>
          <p:cNvPr id="16" name="Rectangle 15">
            <a:extLst>
              <a:ext uri="{FF2B5EF4-FFF2-40B4-BE49-F238E27FC236}">
                <a16:creationId xmlns:a16="http://schemas.microsoft.com/office/drawing/2014/main" id="{68DC0EC7-60EA-4BD3-BC04-D547DE1B2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9764" y="413053"/>
            <a:ext cx="8212114" cy="6064596"/>
          </a:xfrm>
          <a:prstGeom prst="rect">
            <a:avLst/>
          </a:prstGeom>
          <a:noFill/>
          <a:ln w="6350" cap="sq" cmpd="sng" algn="ctr">
            <a:solidFill>
              <a:srgbClr val="404040"/>
            </a:solidFill>
            <a:prstDash val="solid"/>
            <a:miter lim="800000"/>
          </a:ln>
          <a:effectLst/>
        </p:spPr>
        <p:txBody>
          <a:bodyPr/>
          <a:lstStyle/>
          <a:p>
            <a:endParaRPr lang="en-US"/>
          </a:p>
        </p:txBody>
      </p:sp>
      <p:pic>
        <p:nvPicPr>
          <p:cNvPr id="5" name="Picture 4" descr="A diagram of medical research&#10;&#10;Description automatically generated">
            <a:extLst>
              <a:ext uri="{FF2B5EF4-FFF2-40B4-BE49-F238E27FC236}">
                <a16:creationId xmlns:a16="http://schemas.microsoft.com/office/drawing/2014/main" id="{BC368FB2-BD43-7EE6-B978-C9C6ADFC2DF0}"/>
              </a:ext>
            </a:extLst>
          </p:cNvPr>
          <p:cNvPicPr>
            <a:picLocks noChangeAspect="1"/>
          </p:cNvPicPr>
          <p:nvPr/>
        </p:nvPicPr>
        <p:blipFill>
          <a:blip r:embed="rId3"/>
          <a:stretch>
            <a:fillRect/>
          </a:stretch>
        </p:blipFill>
        <p:spPr>
          <a:xfrm>
            <a:off x="4516599" y="882398"/>
            <a:ext cx="6303523" cy="5121612"/>
          </a:xfrm>
          <a:prstGeom prst="rect">
            <a:avLst/>
          </a:prstGeom>
        </p:spPr>
      </p:pic>
    </p:spTree>
    <p:extLst>
      <p:ext uri="{BB962C8B-B14F-4D97-AF65-F5344CB8AC3E}">
        <p14:creationId xmlns:p14="http://schemas.microsoft.com/office/powerpoint/2010/main" val="199538826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C4AA0A-D9C3-4A0B-990D-1BCB0022A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1219386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close-up of a website&#10;&#10;Description automatically generated">
            <a:extLst>
              <a:ext uri="{FF2B5EF4-FFF2-40B4-BE49-F238E27FC236}">
                <a16:creationId xmlns:a16="http://schemas.microsoft.com/office/drawing/2014/main" id="{85089406-913B-6A66-9256-9339888942CD}"/>
              </a:ext>
            </a:extLst>
          </p:cNvPr>
          <p:cNvPicPr>
            <a:picLocks noChangeAspect="1"/>
          </p:cNvPicPr>
          <p:nvPr/>
        </p:nvPicPr>
        <p:blipFill>
          <a:blip r:embed="rId2"/>
          <a:stretch>
            <a:fillRect/>
          </a:stretch>
        </p:blipFill>
        <p:spPr>
          <a:xfrm>
            <a:off x="630501" y="675629"/>
            <a:ext cx="10905302" cy="3162537"/>
          </a:xfrm>
          <a:prstGeom prst="rect">
            <a:avLst/>
          </a:prstGeom>
        </p:spPr>
      </p:pic>
      <p:sp>
        <p:nvSpPr>
          <p:cNvPr id="12" name="Rectangle 11">
            <a:extLst>
              <a:ext uri="{FF2B5EF4-FFF2-40B4-BE49-F238E27FC236}">
                <a16:creationId xmlns:a16="http://schemas.microsoft.com/office/drawing/2014/main" id="{370878C7-7719-40BD-AA97-751A856705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501" y="4212709"/>
            <a:ext cx="10905302" cy="1997060"/>
          </a:xfrm>
          <a:prstGeom prst="rect">
            <a:avLst/>
          </a:prstGeom>
          <a:solidFill>
            <a:srgbClr val="3B4D5E"/>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4" name="Rectangle 13">
            <a:extLst>
              <a:ext uri="{FF2B5EF4-FFF2-40B4-BE49-F238E27FC236}">
                <a16:creationId xmlns:a16="http://schemas.microsoft.com/office/drawing/2014/main" id="{1D9D3865-C494-4C4A-8495-8245E9054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348" y="4379135"/>
            <a:ext cx="10579608" cy="1664208"/>
          </a:xfrm>
          <a:prstGeom prst="rect">
            <a:avLst/>
          </a:prstGeom>
          <a:noFill/>
          <a:ln w="6350" cap="sq" cmpd="sng" algn="ctr">
            <a:solidFill>
              <a:schemeClr val="tx1"/>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60B0D6CF-CDF3-2DC2-085A-7D1833FFD139}"/>
              </a:ext>
            </a:extLst>
          </p:cNvPr>
          <p:cNvSpPr>
            <a:spLocks noGrp="1"/>
          </p:cNvSpPr>
          <p:nvPr>
            <p:ph type="title"/>
          </p:nvPr>
        </p:nvSpPr>
        <p:spPr>
          <a:xfrm>
            <a:off x="956234" y="4495894"/>
            <a:ext cx="4942542" cy="1371600"/>
          </a:xfrm>
        </p:spPr>
        <p:txBody>
          <a:bodyPr>
            <a:normAutofit/>
          </a:bodyPr>
          <a:lstStyle/>
          <a:p>
            <a:pPr algn="r"/>
            <a:r>
              <a:rPr lang="en-US" sz="3100">
                <a:solidFill>
                  <a:schemeClr val="tx1"/>
                </a:solidFill>
              </a:rPr>
              <a:t>How do I know if my project is relevant to rural health?</a:t>
            </a:r>
          </a:p>
        </p:txBody>
      </p:sp>
      <p:cxnSp>
        <p:nvCxnSpPr>
          <p:cNvPr id="16" name="Straight Connector 15">
            <a:extLst>
              <a:ext uri="{FF2B5EF4-FFF2-40B4-BE49-F238E27FC236}">
                <a16:creationId xmlns:a16="http://schemas.microsoft.com/office/drawing/2014/main" id="{B78EE79F-FCAA-4CF9-9746-730B51FC4C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4634895"/>
            <a:ext cx="0" cy="11526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2E1F056-AFDA-8AF5-AEC8-F912305A7DCA}"/>
              </a:ext>
            </a:extLst>
          </p:cNvPr>
          <p:cNvSpPr>
            <a:spLocks noGrp="1"/>
          </p:cNvSpPr>
          <p:nvPr>
            <p:ph idx="1"/>
          </p:nvPr>
        </p:nvSpPr>
        <p:spPr>
          <a:xfrm>
            <a:off x="6256866" y="4495894"/>
            <a:ext cx="4978899" cy="1444718"/>
          </a:xfrm>
        </p:spPr>
        <p:txBody>
          <a:bodyPr anchor="ctr">
            <a:normAutofit/>
          </a:bodyPr>
          <a:lstStyle/>
          <a:p>
            <a:pPr marL="0" indent="0">
              <a:buNone/>
            </a:pPr>
            <a:r>
              <a:rPr lang="en-US" dirty="0">
                <a:hlinkClick r:id="rId3"/>
              </a:rPr>
              <a:t>https://ncats.nih.gov/research/research-activities/ctsa/projects/rural-health</a:t>
            </a:r>
            <a:endParaRPr lang="en-US" dirty="0"/>
          </a:p>
          <a:p>
            <a:pPr marL="0" indent="0">
              <a:buNone/>
            </a:pPr>
            <a:endParaRPr lang="en-US" dirty="0"/>
          </a:p>
        </p:txBody>
      </p:sp>
    </p:spTree>
    <p:extLst>
      <p:ext uri="{BB962C8B-B14F-4D97-AF65-F5344CB8AC3E}">
        <p14:creationId xmlns:p14="http://schemas.microsoft.com/office/powerpoint/2010/main" val="36022108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6801C6A-8482-430C-8D01-EC8FE0B144FC}"/>
              </a:ext>
            </a:extLst>
          </p:cNvPr>
          <p:cNvSpPr>
            <a:spLocks noGrp="1"/>
          </p:cNvSpPr>
          <p:nvPr>
            <p:ph type="subTitle" idx="1"/>
          </p:nvPr>
        </p:nvSpPr>
        <p:spPr>
          <a:xfrm>
            <a:off x="970468" y="1881350"/>
            <a:ext cx="10254580" cy="3773594"/>
          </a:xfrm>
        </p:spPr>
        <p:txBody>
          <a:bodyPr>
            <a:normAutofit/>
          </a:bodyPr>
          <a:lstStyle/>
          <a:p>
            <a:r>
              <a:rPr lang="en-US" sz="2000" i="0" dirty="0">
                <a:effectLst/>
              </a:rPr>
              <a:t>Provides one-year funding for early- and mid-career researchers to support impactful, innovative, and collaborative clinical and translational research.</a:t>
            </a:r>
          </a:p>
          <a:p>
            <a:r>
              <a:rPr lang="en-US" sz="1600" u="sng" dirty="0"/>
              <a:t>Aims</a:t>
            </a:r>
            <a:r>
              <a:rPr lang="en-US" sz="1600" dirty="0"/>
              <a:t>: </a:t>
            </a:r>
          </a:p>
          <a:p>
            <a:pPr algn="l"/>
            <a:r>
              <a:rPr lang="en-US" sz="1600" i="0" dirty="0">
                <a:effectLst/>
              </a:rPr>
              <a:t>1. Accelerate the research progress of emerging investigators by providing them with resources to gather crucial preliminary data for future applications, leading to trials of new treatments, interventions, devices, or novel diagnostic or analytical methods.</a:t>
            </a:r>
          </a:p>
          <a:p>
            <a:pPr algn="l"/>
            <a:r>
              <a:rPr lang="en-US" sz="1600" i="0" dirty="0">
                <a:effectLst/>
              </a:rPr>
              <a:t>2. Encourage research addressing clinical issues significant to rural populations in the SYNERGY at Dartmouth catchment area. These projects should also have broader applications to general healthcare.</a:t>
            </a:r>
          </a:p>
          <a:p>
            <a:endParaRPr lang="en-US" sz="2000" i="0" dirty="0">
              <a:effectLst/>
            </a:endParaRPr>
          </a:p>
          <a:p>
            <a:endParaRPr lang="en-US" dirty="0"/>
          </a:p>
          <a:p>
            <a:endParaRPr lang="en-US" i="0" dirty="0">
              <a:effectLst/>
            </a:endParaRPr>
          </a:p>
          <a:p>
            <a:endParaRPr lang="en-US" dirty="0"/>
          </a:p>
        </p:txBody>
      </p:sp>
      <p:pic>
        <p:nvPicPr>
          <p:cNvPr id="6" name="Picture 5">
            <a:extLst>
              <a:ext uri="{FF2B5EF4-FFF2-40B4-BE49-F238E27FC236}">
                <a16:creationId xmlns:a16="http://schemas.microsoft.com/office/drawing/2014/main" id="{F323C69B-237D-FD97-FBC0-6DBA9C0DF5DD}"/>
              </a:ext>
            </a:extLst>
          </p:cNvPr>
          <p:cNvPicPr>
            <a:picLocks noChangeAspect="1"/>
          </p:cNvPicPr>
          <p:nvPr/>
        </p:nvPicPr>
        <p:blipFill>
          <a:blip r:embed="rId3"/>
          <a:stretch>
            <a:fillRect/>
          </a:stretch>
        </p:blipFill>
        <p:spPr>
          <a:xfrm>
            <a:off x="1459507" y="4904018"/>
            <a:ext cx="5509537" cy="1273986"/>
          </a:xfrm>
          <a:prstGeom prst="rect">
            <a:avLst/>
          </a:prstGeom>
        </p:spPr>
      </p:pic>
      <p:pic>
        <p:nvPicPr>
          <p:cNvPr id="8" name="Picture 7">
            <a:extLst>
              <a:ext uri="{FF2B5EF4-FFF2-40B4-BE49-F238E27FC236}">
                <a16:creationId xmlns:a16="http://schemas.microsoft.com/office/drawing/2014/main" id="{2DE87861-5A64-E9EB-35A7-897F95088CDD}"/>
              </a:ext>
            </a:extLst>
          </p:cNvPr>
          <p:cNvPicPr>
            <a:picLocks noChangeAspect="1"/>
          </p:cNvPicPr>
          <p:nvPr/>
        </p:nvPicPr>
        <p:blipFill>
          <a:blip r:embed="rId4"/>
          <a:stretch>
            <a:fillRect/>
          </a:stretch>
        </p:blipFill>
        <p:spPr>
          <a:xfrm>
            <a:off x="7977725" y="4707497"/>
            <a:ext cx="2513236" cy="1667028"/>
          </a:xfrm>
          <a:prstGeom prst="rect">
            <a:avLst/>
          </a:prstGeom>
        </p:spPr>
      </p:pic>
      <p:sp>
        <p:nvSpPr>
          <p:cNvPr id="5" name="Title 1">
            <a:extLst>
              <a:ext uri="{FF2B5EF4-FFF2-40B4-BE49-F238E27FC236}">
                <a16:creationId xmlns:a16="http://schemas.microsoft.com/office/drawing/2014/main" id="{892EA8E9-28D3-99AD-C59B-81F3159F752E}"/>
              </a:ext>
            </a:extLst>
          </p:cNvPr>
          <p:cNvSpPr txBox="1">
            <a:spLocks/>
          </p:cNvSpPr>
          <p:nvPr/>
        </p:nvSpPr>
        <p:spPr>
          <a:xfrm>
            <a:off x="970468" y="483475"/>
            <a:ext cx="10154732" cy="1371600"/>
          </a:xfrm>
          <a:prstGeom prst="rect">
            <a:avLst/>
          </a:prstGeom>
        </p:spPr>
        <p:txBody>
          <a:bodyPr/>
          <a:lst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a:lstStyle>
          <a:p>
            <a:r>
              <a:rPr lang="en-US" sz="3600" i="0" dirty="0">
                <a:solidFill>
                  <a:schemeClr val="tx1"/>
                </a:solidFill>
                <a:effectLst/>
              </a:rPr>
              <a:t>Consortium of Rural States (CORES) Multi-Institutional Pilot Award Program</a:t>
            </a:r>
          </a:p>
        </p:txBody>
      </p:sp>
    </p:spTree>
    <p:extLst>
      <p:ext uri="{BB962C8B-B14F-4D97-AF65-F5344CB8AC3E}">
        <p14:creationId xmlns:p14="http://schemas.microsoft.com/office/powerpoint/2010/main" val="702218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017A2-9497-3883-3CE6-56B0691DB04A}"/>
            </a:ext>
          </a:extLst>
        </p:cNvPr>
        <p:cNvGrpSpPr/>
        <p:nvPr/>
      </p:nvGrpSpPr>
      <p:grpSpPr>
        <a:xfrm>
          <a:off x="0" y="0"/>
          <a:ext cx="0" cy="0"/>
          <a:chOff x="0" y="0"/>
          <a:chExt cx="0" cy="0"/>
        </a:xfrm>
      </p:grpSpPr>
      <p:pic>
        <p:nvPicPr>
          <p:cNvPr id="4" name="Picture 3" descr="A web of dots connected">
            <a:extLst>
              <a:ext uri="{FF2B5EF4-FFF2-40B4-BE49-F238E27FC236}">
                <a16:creationId xmlns:a16="http://schemas.microsoft.com/office/drawing/2014/main" id="{1870D5C2-CADA-5D04-A967-9EF1393F0E0E}"/>
              </a:ext>
            </a:extLst>
          </p:cNvPr>
          <p:cNvPicPr>
            <a:picLocks noChangeAspect="1"/>
          </p:cNvPicPr>
          <p:nvPr/>
        </p:nvPicPr>
        <p:blipFill>
          <a:blip r:embed="rId2">
            <a:alphaModFix amt="45000"/>
          </a:blip>
          <a:srcRect l="20256" r="189" b="1"/>
          <a:stretch/>
        </p:blipFill>
        <p:spPr>
          <a:xfrm>
            <a:off x="20" y="294299"/>
            <a:ext cx="12191980" cy="6857990"/>
          </a:xfrm>
          <a:prstGeom prst="rect">
            <a:avLst/>
          </a:prstGeom>
        </p:spPr>
      </p:pic>
      <p:sp>
        <p:nvSpPr>
          <p:cNvPr id="2" name="Title 1">
            <a:extLst>
              <a:ext uri="{FF2B5EF4-FFF2-40B4-BE49-F238E27FC236}">
                <a16:creationId xmlns:a16="http://schemas.microsoft.com/office/drawing/2014/main" id="{C05562A6-399D-8E9D-A24F-D1ABF4F8A402}"/>
              </a:ext>
            </a:extLst>
          </p:cNvPr>
          <p:cNvSpPr>
            <a:spLocks noGrp="1"/>
          </p:cNvSpPr>
          <p:nvPr>
            <p:ph type="ctrTitle"/>
          </p:nvPr>
        </p:nvSpPr>
        <p:spPr>
          <a:xfrm>
            <a:off x="1608664" y="2267162"/>
            <a:ext cx="8974671" cy="1901237"/>
          </a:xfrm>
        </p:spPr>
        <p:txBody>
          <a:bodyPr>
            <a:noAutofit/>
          </a:bodyPr>
          <a:lstStyle/>
          <a:p>
            <a:r>
              <a:rPr lang="en-US" sz="4400" dirty="0"/>
              <a:t>2027 Request for SYNERGY Pilot applications</a:t>
            </a:r>
          </a:p>
        </p:txBody>
      </p:sp>
    </p:spTree>
    <p:extLst>
      <p:ext uri="{BB962C8B-B14F-4D97-AF65-F5344CB8AC3E}">
        <p14:creationId xmlns:p14="http://schemas.microsoft.com/office/powerpoint/2010/main" val="2988570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E05EE-A516-4A6B-AFCC-F653811A45B9}"/>
              </a:ext>
            </a:extLst>
          </p:cNvPr>
          <p:cNvSpPr>
            <a:spLocks noGrp="1"/>
          </p:cNvSpPr>
          <p:nvPr>
            <p:ph type="title"/>
          </p:nvPr>
        </p:nvSpPr>
        <p:spPr>
          <a:xfrm>
            <a:off x="914400" y="411366"/>
            <a:ext cx="10058400" cy="839365"/>
          </a:xfrm>
        </p:spPr>
        <p:txBody>
          <a:bodyPr/>
          <a:lstStyle/>
          <a:p>
            <a:r>
              <a:rPr lang="en-US" dirty="0"/>
              <a:t>Eligibility</a:t>
            </a:r>
          </a:p>
        </p:txBody>
      </p:sp>
      <p:sp>
        <p:nvSpPr>
          <p:cNvPr id="3" name="Content Placeholder 2">
            <a:extLst>
              <a:ext uri="{FF2B5EF4-FFF2-40B4-BE49-F238E27FC236}">
                <a16:creationId xmlns:a16="http://schemas.microsoft.com/office/drawing/2014/main" id="{B2713378-2566-103D-4C47-30ECEFFC9A4F}"/>
              </a:ext>
            </a:extLst>
          </p:cNvPr>
          <p:cNvSpPr>
            <a:spLocks noGrp="1"/>
          </p:cNvSpPr>
          <p:nvPr>
            <p:ph idx="1"/>
          </p:nvPr>
        </p:nvSpPr>
        <p:spPr>
          <a:xfrm>
            <a:off x="486890" y="1195176"/>
            <a:ext cx="11412186" cy="3849624"/>
          </a:xfrm>
        </p:spPr>
        <p:txBody>
          <a:bodyPr>
            <a:noAutofit/>
          </a:bodyPr>
          <a:lstStyle/>
          <a:p>
            <a:pPr lvl="0"/>
            <a:r>
              <a:rPr lang="en-US" sz="2000" dirty="0">
                <a:latin typeface="+mj-lt"/>
              </a:rPr>
              <a:t>Investigators with an academic appointment at Dartmouth (including Geisel, Thayer, Tuck, A&amp;S, Dartmouth Health, the VA, and affiliated sites) who meet the requirements below are eligible to apply. </a:t>
            </a:r>
          </a:p>
          <a:p>
            <a:pPr lvl="0"/>
            <a:r>
              <a:rPr lang="en-US" sz="2000" dirty="0">
                <a:latin typeface="+mj-lt"/>
              </a:rPr>
              <a:t>To foster multidisciplinary and multi-center research, </a:t>
            </a:r>
            <a:r>
              <a:rPr lang="en-US" sz="2000" u="sng" dirty="0">
                <a:latin typeface="+mj-lt"/>
              </a:rPr>
              <a:t>the application must list a Contact Principal Investigator (PI) and multiple Principal Investigators (MPIs), each from a different discipline, department, or school. </a:t>
            </a:r>
            <a:endParaRPr lang="en-US" sz="2000" dirty="0">
              <a:latin typeface="+mj-lt"/>
            </a:endParaRPr>
          </a:p>
          <a:p>
            <a:pPr lvl="0"/>
            <a:r>
              <a:rPr lang="en-US" sz="2000" u="sng" dirty="0">
                <a:latin typeface="+mj-lt"/>
              </a:rPr>
              <a:t>The contact PI must have a Dartmouth faculty appointment</a:t>
            </a:r>
            <a:r>
              <a:rPr lang="en-US" sz="2000" dirty="0">
                <a:latin typeface="+mj-lt"/>
              </a:rPr>
              <a:t> at the rank of instructor, research scientist, assistant professor, or associate professor. </a:t>
            </a:r>
          </a:p>
          <a:p>
            <a:pPr lvl="0"/>
            <a:r>
              <a:rPr lang="en-US" sz="2000" dirty="0">
                <a:latin typeface="+mj-lt"/>
              </a:rPr>
              <a:t>Should the contact PI and MPI be at a junior faculty member rank of instructor, research scientist, or assistant professor, the applicants must identify their research mentor(s) in the Letter of Intent (LOI).</a:t>
            </a:r>
          </a:p>
          <a:p>
            <a:pPr lvl="0"/>
            <a:r>
              <a:rPr lang="en-US" sz="2000" dirty="0">
                <a:latin typeface="+mj-lt"/>
              </a:rPr>
              <a:t>Investigators are limited to a single application as the contact PI in a given application cycle.  </a:t>
            </a:r>
          </a:p>
          <a:p>
            <a:pPr>
              <a:buSzPct val="80000"/>
              <a:buFont typeface="Wingdings" pitchFamily="2" charset="2"/>
              <a:buChar char="Ø"/>
            </a:pPr>
            <a:endParaRPr lang="en-US" sz="2000" dirty="0">
              <a:latin typeface="+mj-lt"/>
            </a:endParaRPr>
          </a:p>
        </p:txBody>
      </p:sp>
    </p:spTree>
    <p:extLst>
      <p:ext uri="{BB962C8B-B14F-4D97-AF65-F5344CB8AC3E}">
        <p14:creationId xmlns:p14="http://schemas.microsoft.com/office/powerpoint/2010/main" val="2320259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CF404-4BB0-9631-0D2F-37F0801C2C2A}"/>
              </a:ext>
            </a:extLst>
          </p:cNvPr>
          <p:cNvSpPr>
            <a:spLocks noGrp="1"/>
          </p:cNvSpPr>
          <p:nvPr>
            <p:ph type="title"/>
          </p:nvPr>
        </p:nvSpPr>
        <p:spPr/>
        <p:txBody>
          <a:bodyPr/>
          <a:lstStyle/>
          <a:p>
            <a:r>
              <a:rPr lang="en-US" dirty="0"/>
              <a:t>Budget</a:t>
            </a:r>
          </a:p>
        </p:txBody>
      </p:sp>
      <p:sp>
        <p:nvSpPr>
          <p:cNvPr id="3" name="Content Placeholder 2">
            <a:extLst>
              <a:ext uri="{FF2B5EF4-FFF2-40B4-BE49-F238E27FC236}">
                <a16:creationId xmlns:a16="http://schemas.microsoft.com/office/drawing/2014/main" id="{C867507F-FC0B-E897-6F32-FDBA3FAD38A8}"/>
              </a:ext>
            </a:extLst>
          </p:cNvPr>
          <p:cNvSpPr>
            <a:spLocks noGrp="1"/>
          </p:cNvSpPr>
          <p:nvPr>
            <p:ph idx="1"/>
          </p:nvPr>
        </p:nvSpPr>
        <p:spPr>
          <a:xfrm>
            <a:off x="1066800" y="2103120"/>
            <a:ext cx="9359462" cy="3849624"/>
          </a:xfrm>
        </p:spPr>
        <p:txBody>
          <a:bodyPr>
            <a:normAutofit/>
          </a:bodyPr>
          <a:lstStyle/>
          <a:p>
            <a:pPr>
              <a:buSzPct val="80000"/>
              <a:buFont typeface="Wingdings" pitchFamily="2" charset="2"/>
              <a:buChar char="Ø"/>
            </a:pPr>
            <a:r>
              <a:rPr lang="en-US" sz="2000" spc="-5" dirty="0">
                <a:latin typeface="+mj-lt"/>
                <a:ea typeface="Cambria" panose="02040503050406030204" pitchFamily="18" charset="0"/>
                <a:cs typeface="Cambria" panose="02040503050406030204" pitchFamily="18" charset="0"/>
              </a:rPr>
              <a:t>P</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osed</a:t>
            </a:r>
            <a:r>
              <a:rPr lang="en-US" sz="2000" spc="-4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es</a:t>
            </a:r>
            <a:r>
              <a:rPr lang="en-US" sz="2000" spc="5" dirty="0">
                <a:effectLst/>
                <a:latin typeface="+mj-lt"/>
                <a:ea typeface="Cambria" panose="02040503050406030204" pitchFamily="18" charset="0"/>
                <a:cs typeface="Cambria" panose="02040503050406030204" pitchFamily="18" charset="0"/>
              </a:rPr>
              <a:t>e</a:t>
            </a:r>
            <a:r>
              <a:rPr lang="en-US" sz="2000" dirty="0">
                <a:effectLst/>
                <a:latin typeface="+mj-lt"/>
                <a:ea typeface="Cambria" panose="02040503050406030204" pitchFamily="18" charset="0"/>
                <a:cs typeface="Cambria" panose="02040503050406030204" pitchFamily="18" charset="0"/>
              </a:rPr>
              <a:t>ar</a:t>
            </a:r>
            <a:r>
              <a:rPr lang="en-US" sz="2000" spc="-5" dirty="0">
                <a:effectLst/>
                <a:latin typeface="+mj-lt"/>
                <a:ea typeface="Cambria" panose="02040503050406030204" pitchFamily="18" charset="0"/>
                <a:cs typeface="Cambria" panose="02040503050406030204" pitchFamily="18" charset="0"/>
              </a:rPr>
              <a:t>c</a:t>
            </a:r>
            <a:r>
              <a:rPr lang="en-US" sz="2000" dirty="0">
                <a:effectLst/>
                <a:latin typeface="+mj-lt"/>
                <a:ea typeface="Cambria" panose="02040503050406030204" pitchFamily="18" charset="0"/>
                <a:cs typeface="Cambria" panose="02040503050406030204" pitchFamily="18" charset="0"/>
              </a:rPr>
              <a:t>h timeline beginning on </a:t>
            </a:r>
            <a:r>
              <a:rPr lang="en-US" sz="2000" dirty="0">
                <a:latin typeface="+mj-lt"/>
                <a:ea typeface="Cambria" panose="02040503050406030204" pitchFamily="18" charset="0"/>
                <a:cs typeface="Cambria" panose="02040503050406030204" pitchFamily="18" charset="0"/>
              </a:rPr>
              <a:t>July</a:t>
            </a:r>
            <a:r>
              <a:rPr lang="en-US" sz="2000" dirty="0">
                <a:effectLst/>
                <a:latin typeface="+mj-lt"/>
                <a:ea typeface="Cambria" panose="02040503050406030204" pitchFamily="18" charset="0"/>
                <a:cs typeface="Cambria" panose="02040503050406030204" pitchFamily="18" charset="0"/>
              </a:rPr>
              <a:t> 1, 2027 and ending </a:t>
            </a:r>
            <a:r>
              <a:rPr lang="en-US" sz="2000" dirty="0">
                <a:latin typeface="+mj-lt"/>
                <a:ea typeface="Cambria" panose="02040503050406030204" pitchFamily="18" charset="0"/>
                <a:cs typeface="Cambria" panose="02040503050406030204" pitchFamily="18" charset="0"/>
              </a:rPr>
              <a:t>June</a:t>
            </a:r>
            <a:r>
              <a:rPr lang="en-US" sz="2000" dirty="0">
                <a:effectLst/>
                <a:latin typeface="+mj-lt"/>
                <a:ea typeface="Cambria" panose="02040503050406030204" pitchFamily="18" charset="0"/>
                <a:cs typeface="Cambria" panose="02040503050406030204" pitchFamily="18" charset="0"/>
              </a:rPr>
              <a:t> 30, 2028</a:t>
            </a:r>
            <a:r>
              <a:rPr lang="en-US" sz="2000" spc="-35" dirty="0">
                <a:effectLst/>
                <a:latin typeface="+mj-lt"/>
                <a:ea typeface="Cambria" panose="02040503050406030204" pitchFamily="18" charset="0"/>
                <a:cs typeface="Cambria" panose="02040503050406030204" pitchFamily="18" charset="0"/>
              </a:rPr>
              <a:t> </a:t>
            </a:r>
          </a:p>
          <a:p>
            <a:pPr>
              <a:buSzPct val="80000"/>
              <a:buFont typeface="Wingdings" pitchFamily="2" charset="2"/>
              <a:buChar char="Ø"/>
            </a:pPr>
            <a:r>
              <a:rPr lang="en-US" sz="2000" spc="5" dirty="0">
                <a:effectLst/>
                <a:latin typeface="+mj-lt"/>
                <a:ea typeface="Cambria" panose="02040503050406030204" pitchFamily="18" charset="0"/>
                <a:cs typeface="Cambria" panose="02040503050406030204" pitchFamily="18" charset="0"/>
              </a:rPr>
              <a:t>The </a:t>
            </a:r>
            <a:r>
              <a:rPr lang="en-US" sz="2000" dirty="0">
                <a:effectLst/>
                <a:latin typeface="+mj-lt"/>
                <a:ea typeface="Cambria" panose="02040503050406030204" pitchFamily="18" charset="0"/>
                <a:cs typeface="Cambria" panose="02040503050406030204" pitchFamily="18" charset="0"/>
              </a:rPr>
              <a:t>pilot </a:t>
            </a:r>
            <a:r>
              <a:rPr lang="en-US" sz="2000" spc="5" dirty="0">
                <a:effectLst/>
                <a:latin typeface="+mj-lt"/>
                <a:ea typeface="Cambria" panose="02040503050406030204" pitchFamily="18" charset="0"/>
                <a:cs typeface="Cambria" panose="02040503050406030204" pitchFamily="18" charset="0"/>
              </a:rPr>
              <a:t>p</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oj</a:t>
            </a:r>
            <a:r>
              <a:rPr lang="en-US" sz="2000" spc="5" dirty="0">
                <a:effectLst/>
                <a:latin typeface="+mj-lt"/>
                <a:ea typeface="Cambria" panose="02040503050406030204" pitchFamily="18" charset="0"/>
                <a:cs typeface="Cambria" panose="02040503050406030204" pitchFamily="18" charset="0"/>
              </a:rPr>
              <a:t>e</a:t>
            </a:r>
            <a:r>
              <a:rPr lang="en-US" sz="2000" dirty="0">
                <a:effectLst/>
                <a:latin typeface="+mj-lt"/>
                <a:ea typeface="Cambria" panose="02040503050406030204" pitchFamily="18" charset="0"/>
                <a:cs typeface="Cambria" panose="02040503050406030204" pitchFamily="18" charset="0"/>
              </a:rPr>
              <a:t>ct</a:t>
            </a:r>
            <a:r>
              <a:rPr lang="en-US" sz="2000" spc="-2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must be</a:t>
            </a:r>
            <a:r>
              <a:rPr lang="en-US" sz="2000" spc="-10" dirty="0">
                <a:effectLst/>
                <a:latin typeface="+mj-lt"/>
                <a:ea typeface="Cambria" panose="02040503050406030204" pitchFamily="18" charset="0"/>
                <a:cs typeface="Cambria" panose="02040503050406030204" pitchFamily="18" charset="0"/>
              </a:rPr>
              <a:t> c</a:t>
            </a:r>
            <a:r>
              <a:rPr lang="en-US" sz="200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m</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leted</a:t>
            </a:r>
            <a:r>
              <a:rPr lang="en-US" sz="2000" spc="-40"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w</a:t>
            </a:r>
            <a:r>
              <a:rPr lang="en-US" sz="2000" dirty="0">
                <a:effectLst/>
                <a:latin typeface="+mj-lt"/>
                <a:ea typeface="Cambria" panose="02040503050406030204" pitchFamily="18" charset="0"/>
                <a:cs typeface="Cambria" panose="02040503050406030204" pitchFamily="18" charset="0"/>
              </a:rPr>
              <a:t>i</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hin 12 months with</a:t>
            </a:r>
            <a:r>
              <a:rPr lang="en-US" sz="2000" spc="-5" dirty="0">
                <a:effectLst/>
                <a:latin typeface="+mj-lt"/>
                <a:ea typeface="Cambria" panose="02040503050406030204" pitchFamily="18" charset="0"/>
                <a:cs typeface="Cambria" panose="02040503050406030204" pitchFamily="18" charset="0"/>
              </a:rPr>
              <a:t> a direct cost </a:t>
            </a:r>
            <a:r>
              <a:rPr lang="en-US" sz="2000" dirty="0">
                <a:effectLst/>
                <a:latin typeface="+mj-lt"/>
                <a:ea typeface="Cambria" panose="02040503050406030204" pitchFamily="18" charset="0"/>
                <a:cs typeface="Cambria" panose="02040503050406030204" pitchFamily="18" charset="0"/>
              </a:rPr>
              <a:t>bu</a:t>
            </a:r>
            <a:r>
              <a:rPr lang="en-US" sz="2000" spc="-10" dirty="0">
                <a:effectLst/>
                <a:latin typeface="+mj-lt"/>
                <a:ea typeface="Cambria" panose="02040503050406030204" pitchFamily="18" charset="0"/>
                <a:cs typeface="Cambria" panose="02040503050406030204" pitchFamily="18" charset="0"/>
              </a:rPr>
              <a:t>d</a:t>
            </a:r>
            <a:r>
              <a:rPr lang="en-US" sz="2000" spc="-5" dirty="0">
                <a:effectLst/>
                <a:latin typeface="+mj-lt"/>
                <a:ea typeface="Cambria" panose="02040503050406030204" pitchFamily="18" charset="0"/>
                <a:cs typeface="Cambria" panose="02040503050406030204" pitchFamily="18" charset="0"/>
              </a:rPr>
              <a:t>g</a:t>
            </a:r>
            <a:r>
              <a:rPr lang="en-US" sz="2000" dirty="0">
                <a:effectLst/>
                <a:latin typeface="+mj-lt"/>
                <a:ea typeface="Cambria" panose="02040503050406030204" pitchFamily="18" charset="0"/>
                <a:cs typeface="Cambria" panose="02040503050406030204" pitchFamily="18" charset="0"/>
              </a:rPr>
              <a:t>e</a:t>
            </a:r>
            <a:r>
              <a:rPr lang="en-US" sz="2000" spc="5" dirty="0">
                <a:effectLst/>
                <a:latin typeface="+mj-lt"/>
                <a:ea typeface="Cambria" panose="02040503050406030204" pitchFamily="18" charset="0"/>
                <a:cs typeface="Cambria" panose="02040503050406030204" pitchFamily="18" charset="0"/>
              </a:rPr>
              <a:t>t </a:t>
            </a:r>
            <a:r>
              <a:rPr lang="en-US" sz="2000" dirty="0">
                <a:effectLst/>
                <a:latin typeface="+mj-lt"/>
                <a:ea typeface="Cambria" panose="02040503050406030204" pitchFamily="18" charset="0"/>
                <a:cs typeface="Cambria" panose="02040503050406030204" pitchFamily="18" charset="0"/>
              </a:rPr>
              <a:t>of</a:t>
            </a:r>
            <a:r>
              <a:rPr lang="en-US" sz="2000" spc="-1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a:t>
            </a:r>
            <a:r>
              <a:rPr lang="en-US" sz="2000" spc="-5" dirty="0">
                <a:effectLst/>
                <a:latin typeface="+mj-lt"/>
                <a:ea typeface="Cambria" panose="02040503050406030204" pitchFamily="18" charset="0"/>
                <a:cs typeface="Cambria" panose="02040503050406030204" pitchFamily="18" charset="0"/>
              </a:rPr>
              <a:t>20</a:t>
            </a:r>
            <a:r>
              <a:rPr lang="en-US" sz="2000" spc="5" dirty="0">
                <a:effectLst/>
                <a:latin typeface="+mj-lt"/>
                <a:ea typeface="Cambria" panose="02040503050406030204" pitchFamily="18" charset="0"/>
                <a:cs typeface="Cambria" panose="02040503050406030204" pitchFamily="18" charset="0"/>
              </a:rPr>
              <a:t>,</a:t>
            </a:r>
            <a:r>
              <a:rPr lang="en-US" sz="2000" spc="-5" dirty="0">
                <a:effectLst/>
                <a:latin typeface="+mj-lt"/>
                <a:ea typeface="Cambria" panose="02040503050406030204" pitchFamily="18" charset="0"/>
                <a:cs typeface="Cambria" panose="02040503050406030204" pitchFamily="18" charset="0"/>
              </a:rPr>
              <a:t>00</a:t>
            </a:r>
            <a:r>
              <a:rPr lang="en-US" sz="2000" dirty="0">
                <a:effectLst/>
                <a:latin typeface="+mj-lt"/>
                <a:ea typeface="Cambria" panose="02040503050406030204" pitchFamily="18" charset="0"/>
                <a:cs typeface="Cambria" panose="02040503050406030204" pitchFamily="18" charset="0"/>
              </a:rPr>
              <a:t>0 to </a:t>
            </a:r>
            <a:r>
              <a:rPr lang="en-US" sz="2000" spc="5" dirty="0">
                <a:effectLst/>
                <a:latin typeface="+mj-lt"/>
                <a:ea typeface="Cambria" panose="02040503050406030204" pitchFamily="18" charset="0"/>
                <a:cs typeface="Cambria" panose="02040503050406030204" pitchFamily="18" charset="0"/>
              </a:rPr>
              <a:t>$</a:t>
            </a:r>
            <a:r>
              <a:rPr lang="en-US" sz="2000" spc="-5" dirty="0">
                <a:effectLst/>
                <a:latin typeface="+mj-lt"/>
                <a:ea typeface="Cambria" panose="02040503050406030204" pitchFamily="18" charset="0"/>
                <a:cs typeface="Cambria" panose="02040503050406030204" pitchFamily="18" charset="0"/>
              </a:rPr>
              <a:t>50</a:t>
            </a:r>
            <a:r>
              <a:rPr lang="en-US" sz="2000" spc="5" dirty="0">
                <a:effectLst/>
                <a:latin typeface="+mj-lt"/>
                <a:ea typeface="Cambria" panose="02040503050406030204" pitchFamily="18" charset="0"/>
                <a:cs typeface="Cambria" panose="02040503050406030204" pitchFamily="18" charset="0"/>
              </a:rPr>
              <a:t>,</a:t>
            </a:r>
            <a:r>
              <a:rPr lang="en-US" sz="2000" spc="-5" dirty="0">
                <a:effectLst/>
                <a:latin typeface="+mj-lt"/>
                <a:ea typeface="Cambria" panose="02040503050406030204" pitchFamily="18" charset="0"/>
                <a:cs typeface="Cambria" panose="02040503050406030204" pitchFamily="18" charset="0"/>
              </a:rPr>
              <a:t>00</a:t>
            </a:r>
            <a:r>
              <a:rPr lang="en-US" sz="2000" dirty="0">
                <a:effectLst/>
                <a:latin typeface="+mj-lt"/>
                <a:ea typeface="Cambria" panose="02040503050406030204" pitchFamily="18" charset="0"/>
                <a:cs typeface="Cambria" panose="02040503050406030204" pitchFamily="18" charset="0"/>
              </a:rPr>
              <a:t>0</a:t>
            </a:r>
          </a:p>
          <a:p>
            <a:pPr>
              <a:buSzPct val="80000"/>
              <a:buFont typeface="Wingdings" pitchFamily="2" charset="2"/>
              <a:buChar char="Ø"/>
            </a:pPr>
            <a:r>
              <a:rPr lang="en-US" sz="2000" spc="5"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w</a:t>
            </a:r>
            <a:r>
              <a:rPr lang="en-US" sz="2000" dirty="0">
                <a:effectLst/>
                <a:latin typeface="+mj-lt"/>
                <a:ea typeface="Cambria" panose="02040503050406030204" pitchFamily="18" charset="0"/>
                <a:cs typeface="Cambria" panose="02040503050406030204" pitchFamily="18" charset="0"/>
              </a:rPr>
              <a:t>ard</a:t>
            </a:r>
            <a:r>
              <a:rPr lang="en-US" sz="2000" spc="-2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amo</a:t>
            </a:r>
            <a:r>
              <a:rPr lang="en-US" sz="2000" spc="-5" dirty="0">
                <a:effectLst/>
                <a:latin typeface="+mj-lt"/>
                <a:ea typeface="Cambria" panose="02040503050406030204" pitchFamily="18" charset="0"/>
                <a:cs typeface="Cambria" panose="02040503050406030204" pitchFamily="18" charset="0"/>
              </a:rPr>
              <a:t>u</a:t>
            </a:r>
            <a:r>
              <a:rPr lang="en-US" sz="2000" dirty="0">
                <a:effectLst/>
                <a:latin typeface="+mj-lt"/>
                <a:ea typeface="Cambria" panose="02040503050406030204" pitchFamily="18" charset="0"/>
                <a:cs typeface="Cambria" panose="02040503050406030204" pitchFamily="18" charset="0"/>
              </a:rPr>
              <a:t>n</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s</a:t>
            </a:r>
            <a:r>
              <a:rPr lang="en-US" sz="2000" spc="-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will vary</a:t>
            </a:r>
            <a:r>
              <a:rPr lang="en-US" sz="2000" spc="-40"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d</a:t>
            </a:r>
            <a:r>
              <a:rPr lang="en-US" sz="2000" dirty="0">
                <a:effectLst/>
                <a:latin typeface="+mj-lt"/>
                <a:ea typeface="Cambria" panose="02040503050406030204" pitchFamily="18" charset="0"/>
                <a:cs typeface="Cambria" panose="02040503050406030204" pitchFamily="18" charset="0"/>
              </a:rPr>
              <a:t>e</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e</a:t>
            </a:r>
            <a:r>
              <a:rPr lang="en-US" sz="2000" spc="5" dirty="0">
                <a:effectLst/>
                <a:latin typeface="+mj-lt"/>
                <a:ea typeface="Cambria" panose="02040503050406030204" pitchFamily="18" charset="0"/>
                <a:cs typeface="Cambria" panose="02040503050406030204" pitchFamily="18" charset="0"/>
              </a:rPr>
              <a:t>n</a:t>
            </a:r>
            <a:r>
              <a:rPr lang="en-US" sz="2000" spc="-5" dirty="0">
                <a:effectLst/>
                <a:latin typeface="+mj-lt"/>
                <a:ea typeface="Cambria" panose="02040503050406030204" pitchFamily="18" charset="0"/>
                <a:cs typeface="Cambria" panose="02040503050406030204" pitchFamily="18" charset="0"/>
              </a:rPr>
              <a:t>d</a:t>
            </a:r>
            <a:r>
              <a:rPr lang="en-US" sz="2000" dirty="0">
                <a:effectLst/>
                <a:latin typeface="+mj-lt"/>
                <a:ea typeface="Cambria" panose="02040503050406030204" pitchFamily="18" charset="0"/>
                <a:cs typeface="Cambria" panose="02040503050406030204" pitchFamily="18" charset="0"/>
              </a:rPr>
              <a:t>i</a:t>
            </a:r>
            <a:r>
              <a:rPr lang="en-US" sz="2000" spc="5"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g</a:t>
            </a:r>
            <a:r>
              <a:rPr lang="en-US" sz="2000" spc="-5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on</a:t>
            </a:r>
            <a:r>
              <a:rPr lang="en-US" sz="2000" spc="-1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the</a:t>
            </a:r>
            <a:r>
              <a:rPr lang="en-US" sz="2000" spc="-1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scope</a:t>
            </a:r>
            <a:r>
              <a:rPr lang="en-US" sz="2000" spc="-2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of</a:t>
            </a:r>
            <a:r>
              <a:rPr lang="en-US" sz="2000" spc="-1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the</a:t>
            </a:r>
            <a:r>
              <a:rPr lang="en-US" sz="2000" spc="-1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p</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p</a:t>
            </a:r>
            <a:r>
              <a:rPr lang="en-US" sz="2000" dirty="0">
                <a:effectLst/>
                <a:latin typeface="+mj-lt"/>
                <a:ea typeface="Cambria" panose="02040503050406030204" pitchFamily="18" charset="0"/>
                <a:cs typeface="Cambria" panose="02040503050406030204" pitchFamily="18" charset="0"/>
              </a:rPr>
              <a:t>osed</a:t>
            </a:r>
            <a:r>
              <a:rPr lang="en-US" sz="2000" spc="-2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w</a:t>
            </a:r>
            <a:r>
              <a:rPr lang="en-US" sz="2000" dirty="0">
                <a:effectLst/>
                <a:latin typeface="+mj-lt"/>
                <a:ea typeface="Cambria" panose="02040503050406030204" pitchFamily="18" charset="0"/>
                <a:cs typeface="Cambria" panose="02040503050406030204" pitchFamily="18" charset="0"/>
              </a:rPr>
              <a:t>o</a:t>
            </a:r>
            <a:r>
              <a:rPr lang="en-US" sz="2000" spc="-5" dirty="0">
                <a:effectLst/>
                <a:latin typeface="+mj-lt"/>
                <a:ea typeface="Cambria" panose="02040503050406030204" pitchFamily="18" charset="0"/>
                <a:cs typeface="Cambria" panose="02040503050406030204" pitchFamily="18" charset="0"/>
              </a:rPr>
              <a:t>rk</a:t>
            </a:r>
            <a:r>
              <a:rPr lang="en-US" sz="2000" dirty="0">
                <a:effectLst/>
                <a:latin typeface="+mj-lt"/>
                <a:ea typeface="Cambria" panose="02040503050406030204" pitchFamily="18" charset="0"/>
                <a:cs typeface="Cambria" panose="02040503050406030204" pitchFamily="18" charset="0"/>
              </a:rPr>
              <a:t>,</a:t>
            </a:r>
            <a:r>
              <a:rPr lang="en-US" sz="2000" spc="-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i</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s</a:t>
            </a:r>
            <a:r>
              <a:rPr lang="en-US" sz="2000" spc="-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sci</a:t>
            </a:r>
            <a:r>
              <a:rPr lang="en-US" sz="2000" spc="5" dirty="0">
                <a:effectLst/>
                <a:latin typeface="+mj-lt"/>
                <a:ea typeface="Cambria" panose="02040503050406030204" pitchFamily="18" charset="0"/>
                <a:cs typeface="Cambria" panose="02040503050406030204" pitchFamily="18" charset="0"/>
              </a:rPr>
              <a:t>e</a:t>
            </a:r>
            <a:r>
              <a:rPr lang="en-US" sz="2000" dirty="0">
                <a:effectLst/>
                <a:latin typeface="+mj-lt"/>
                <a:ea typeface="Cambria" panose="02040503050406030204" pitchFamily="18" charset="0"/>
                <a:cs typeface="Cambria" panose="02040503050406030204" pitchFamily="18" charset="0"/>
              </a:rPr>
              <a:t>n</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ific</a:t>
            </a:r>
            <a:r>
              <a:rPr lang="en-US" sz="2000" spc="-3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me</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i</a:t>
            </a:r>
            <a:r>
              <a:rPr lang="en-US" sz="2000" spc="5" dirty="0">
                <a:effectLst/>
                <a:latin typeface="+mj-lt"/>
                <a:ea typeface="Cambria" panose="02040503050406030204" pitchFamily="18" charset="0"/>
                <a:cs typeface="Cambria" panose="02040503050406030204" pitchFamily="18" charset="0"/>
              </a:rPr>
              <a:t>t</a:t>
            </a:r>
            <a:r>
              <a:rPr lang="en-US" sz="2000" dirty="0">
                <a:effectLst/>
                <a:latin typeface="+mj-lt"/>
                <a:ea typeface="Cambria" panose="02040503050406030204" pitchFamily="18" charset="0"/>
                <a:cs typeface="Cambria" panose="02040503050406030204" pitchFamily="18" charset="0"/>
              </a:rPr>
              <a:t>,</a:t>
            </a:r>
            <a:r>
              <a:rPr lang="en-US" sz="2000" spc="-1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f</a:t>
            </a:r>
            <a:r>
              <a:rPr lang="en-US" sz="2000" dirty="0">
                <a:effectLst/>
                <a:latin typeface="+mj-lt"/>
                <a:ea typeface="Cambria" panose="02040503050406030204" pitchFamily="18" charset="0"/>
                <a:cs typeface="Cambria" panose="02040503050406030204" pitchFamily="18" charset="0"/>
              </a:rPr>
              <a:t>e</a:t>
            </a:r>
            <a:r>
              <a:rPr lang="en-US" sz="2000" spc="5" dirty="0">
                <a:effectLst/>
                <a:latin typeface="+mj-lt"/>
                <a:ea typeface="Cambria" panose="02040503050406030204" pitchFamily="18" charset="0"/>
                <a:cs typeface="Cambria" panose="02040503050406030204" pitchFamily="18" charset="0"/>
              </a:rPr>
              <a:t>a</a:t>
            </a:r>
            <a:r>
              <a:rPr lang="en-US" sz="2000" dirty="0">
                <a:effectLst/>
                <a:latin typeface="+mj-lt"/>
                <a:ea typeface="Cambria" panose="02040503050406030204" pitchFamily="18" charset="0"/>
                <a:cs typeface="Cambria" panose="02040503050406030204" pitchFamily="18" charset="0"/>
              </a:rPr>
              <a:t>s</a:t>
            </a:r>
            <a:r>
              <a:rPr lang="en-US" sz="2000" spc="-10" dirty="0">
                <a:effectLst/>
                <a:latin typeface="+mj-lt"/>
                <a:ea typeface="Cambria" panose="02040503050406030204" pitchFamily="18" charset="0"/>
                <a:cs typeface="Cambria" panose="02040503050406030204" pitchFamily="18" charset="0"/>
              </a:rPr>
              <a:t>i</a:t>
            </a:r>
            <a:r>
              <a:rPr lang="en-US" sz="2000" dirty="0">
                <a:effectLst/>
                <a:latin typeface="+mj-lt"/>
                <a:ea typeface="Cambria" panose="02040503050406030204" pitchFamily="18" charset="0"/>
                <a:cs typeface="Cambria" panose="02040503050406030204" pitchFamily="18" charset="0"/>
              </a:rPr>
              <a:t>bili</a:t>
            </a:r>
            <a:r>
              <a:rPr lang="en-US" sz="2000" spc="5" dirty="0">
                <a:effectLst/>
                <a:latin typeface="+mj-lt"/>
                <a:ea typeface="Cambria" panose="02040503050406030204" pitchFamily="18" charset="0"/>
                <a:cs typeface="Cambria" panose="02040503050406030204" pitchFamily="18" charset="0"/>
              </a:rPr>
              <a:t>t</a:t>
            </a:r>
            <a:r>
              <a:rPr lang="en-US" sz="2000" spc="-5" dirty="0">
                <a:effectLst/>
                <a:latin typeface="+mj-lt"/>
                <a:ea typeface="Cambria" panose="02040503050406030204" pitchFamily="18" charset="0"/>
                <a:cs typeface="Cambria" panose="02040503050406030204" pitchFamily="18" charset="0"/>
              </a:rPr>
              <a:t>y</a:t>
            </a:r>
            <a:r>
              <a:rPr lang="en-US" sz="2000" dirty="0">
                <a:effectLst/>
                <a:latin typeface="+mj-lt"/>
                <a:ea typeface="Cambria" panose="02040503050406030204" pitchFamily="18" charset="0"/>
                <a:cs typeface="Cambria" panose="02040503050406030204" pitchFamily="18" charset="0"/>
              </a:rPr>
              <a:t>,</a:t>
            </a:r>
            <a:r>
              <a:rPr lang="en-US" sz="2000" spc="-2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d </a:t>
            </a:r>
            <a:r>
              <a:rPr lang="en-US" sz="2000" spc="-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ele</a:t>
            </a:r>
            <a:r>
              <a:rPr lang="en-US" sz="2000" spc="-5" dirty="0">
                <a:effectLst/>
                <a:latin typeface="+mj-lt"/>
                <a:ea typeface="Cambria" panose="02040503050406030204" pitchFamily="18" charset="0"/>
                <a:cs typeface="Cambria" panose="02040503050406030204" pitchFamily="18" charset="0"/>
              </a:rPr>
              <a:t>v</a:t>
            </a:r>
            <a:r>
              <a:rPr lang="en-US" sz="2000" dirty="0">
                <a:effectLst/>
                <a:latin typeface="+mj-lt"/>
                <a:ea typeface="Cambria" panose="02040503050406030204" pitchFamily="18" charset="0"/>
                <a:cs typeface="Cambria" panose="02040503050406030204" pitchFamily="18" charset="0"/>
              </a:rPr>
              <a:t>a</a:t>
            </a:r>
            <a:r>
              <a:rPr lang="en-US" sz="2000" spc="5" dirty="0">
                <a:effectLst/>
                <a:latin typeface="+mj-lt"/>
                <a:ea typeface="Cambria" panose="02040503050406030204" pitchFamily="18" charset="0"/>
                <a:cs typeface="Cambria" panose="02040503050406030204" pitchFamily="18" charset="0"/>
              </a:rPr>
              <a:t>n</a:t>
            </a:r>
            <a:r>
              <a:rPr lang="en-US" sz="2000" dirty="0">
                <a:effectLst/>
                <a:latin typeface="+mj-lt"/>
                <a:ea typeface="Cambria" panose="02040503050406030204" pitchFamily="18" charset="0"/>
                <a:cs typeface="Cambria" panose="02040503050406030204" pitchFamily="18" charset="0"/>
              </a:rPr>
              <a:t>ce</a:t>
            </a:r>
            <a:r>
              <a:rPr lang="en-US" sz="2000" spc="-20"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to</a:t>
            </a:r>
            <a:r>
              <a:rPr lang="en-US" sz="2000" spc="-5" dirty="0">
                <a:effectLst/>
                <a:latin typeface="+mj-lt"/>
                <a:ea typeface="Cambria" panose="02040503050406030204" pitchFamily="18" charset="0"/>
                <a:cs typeface="Cambria" panose="02040503050406030204" pitchFamily="18" charset="0"/>
              </a:rPr>
              <a:t> </a:t>
            </a:r>
            <a:r>
              <a:rPr lang="en-US" sz="2000" spc="5" dirty="0">
                <a:effectLst/>
                <a:latin typeface="+mj-lt"/>
                <a:ea typeface="Cambria" panose="02040503050406030204" pitchFamily="18" charset="0"/>
                <a:cs typeface="Cambria" panose="02040503050406030204" pitchFamily="18" charset="0"/>
              </a:rPr>
              <a:t>S</a:t>
            </a:r>
            <a:r>
              <a:rPr lang="en-US" sz="2000" dirty="0">
                <a:effectLst/>
                <a:latin typeface="+mj-lt"/>
                <a:ea typeface="Cambria" panose="02040503050406030204" pitchFamily="18" charset="0"/>
                <a:cs typeface="Cambria" panose="02040503050406030204" pitchFamily="18" charset="0"/>
              </a:rPr>
              <a:t>YN</a:t>
            </a:r>
            <a:r>
              <a:rPr lang="en-US" sz="2000" spc="5" dirty="0">
                <a:effectLst/>
                <a:latin typeface="+mj-lt"/>
                <a:ea typeface="Cambria" panose="02040503050406030204" pitchFamily="18" charset="0"/>
                <a:cs typeface="Cambria" panose="02040503050406030204" pitchFamily="18" charset="0"/>
              </a:rPr>
              <a:t>E</a:t>
            </a:r>
            <a:r>
              <a:rPr lang="en-US" sz="2000" spc="-15" dirty="0">
                <a:effectLst/>
                <a:latin typeface="+mj-lt"/>
                <a:ea typeface="Cambria" panose="02040503050406030204" pitchFamily="18" charset="0"/>
                <a:cs typeface="Cambria" panose="02040503050406030204" pitchFamily="18" charset="0"/>
              </a:rPr>
              <a:t>R</a:t>
            </a:r>
            <a:r>
              <a:rPr lang="en-US" sz="2000" dirty="0">
                <a:effectLst/>
                <a:latin typeface="+mj-lt"/>
                <a:ea typeface="Cambria" panose="02040503050406030204" pitchFamily="18" charset="0"/>
                <a:cs typeface="Cambria" panose="02040503050406030204" pitchFamily="18" charset="0"/>
              </a:rPr>
              <a:t>GY’s</a:t>
            </a:r>
            <a:r>
              <a:rPr lang="en-US" sz="2000" spc="5" dirty="0">
                <a:effectLst/>
                <a:latin typeface="+mj-lt"/>
                <a:ea typeface="Cambria" panose="02040503050406030204" pitchFamily="18" charset="0"/>
                <a:cs typeface="Cambria" panose="02040503050406030204" pitchFamily="18" charset="0"/>
              </a:rPr>
              <a:t> </a:t>
            </a:r>
            <a:r>
              <a:rPr lang="en-US" sz="2000" dirty="0">
                <a:effectLst/>
                <a:latin typeface="+mj-lt"/>
                <a:ea typeface="Cambria" panose="02040503050406030204" pitchFamily="18" charset="0"/>
                <a:cs typeface="Cambria" panose="02040503050406030204" pitchFamily="18" charset="0"/>
              </a:rPr>
              <a:t>mission </a:t>
            </a:r>
          </a:p>
          <a:p>
            <a:pPr>
              <a:buSzPct val="80000"/>
              <a:buFont typeface="Wingdings" pitchFamily="2" charset="2"/>
              <a:buChar char="Ø"/>
            </a:pPr>
            <a:r>
              <a:rPr lang="en-US" sz="2000" dirty="0">
                <a:effectLst/>
                <a:latin typeface="+mj-lt"/>
                <a:ea typeface="Cambria" panose="02040503050406030204" pitchFamily="18" charset="0"/>
                <a:cs typeface="Cambria" panose="02040503050406030204" pitchFamily="18" charset="0"/>
              </a:rPr>
              <a:t>Salary support for investigators is permissible and is limited to the NIH salary cap plus fringe</a:t>
            </a:r>
          </a:p>
          <a:p>
            <a:pPr>
              <a:buSzPct val="80000"/>
              <a:buFont typeface="Wingdings" pitchFamily="2" charset="2"/>
              <a:buChar char="Ø"/>
            </a:pPr>
            <a:r>
              <a:rPr lang="en-US" sz="2000" dirty="0">
                <a:latin typeface="+mj-lt"/>
              </a:rPr>
              <a:t>Budgets include direct costs only</a:t>
            </a:r>
          </a:p>
          <a:p>
            <a:pPr>
              <a:buSzPct val="80000"/>
              <a:buFont typeface="Wingdings" pitchFamily="2" charset="2"/>
              <a:buChar char="Ø"/>
            </a:pPr>
            <a:r>
              <a:rPr lang="en-US" sz="2000" dirty="0">
                <a:latin typeface="+mj-lt"/>
              </a:rPr>
              <a:t>Acceptable budgetary items must adhere to NIH guidelines</a:t>
            </a:r>
          </a:p>
        </p:txBody>
      </p:sp>
    </p:spTree>
    <p:extLst>
      <p:ext uri="{BB962C8B-B14F-4D97-AF65-F5344CB8AC3E}">
        <p14:creationId xmlns:p14="http://schemas.microsoft.com/office/powerpoint/2010/main" val="34894712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Century Gothic"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1598</TotalTime>
  <Words>1253</Words>
  <Application>Microsoft Macintosh PowerPoint</Application>
  <PresentationFormat>Widescreen</PresentationFormat>
  <Paragraphs>83</Paragraphs>
  <Slides>15</Slides>
  <Notes>4</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Aptos</vt:lpstr>
      <vt:lpstr>Arial</vt:lpstr>
      <vt:lpstr>Cambria</vt:lpstr>
      <vt:lpstr>Century Gothic</vt:lpstr>
      <vt:lpstr>Garamond</vt:lpstr>
      <vt:lpstr>Gill Sans MT</vt:lpstr>
      <vt:lpstr>Wingdings</vt:lpstr>
      <vt:lpstr>SavonVTI</vt:lpstr>
      <vt:lpstr>Dartmouth SYNERGY Translational Pilot Award Program INFO Session</vt:lpstr>
      <vt:lpstr>Dartmouth SYNERGY Translational Pilot Award Program</vt:lpstr>
      <vt:lpstr>What is translational science?</vt:lpstr>
      <vt:lpstr>What are the types of translational research?</vt:lpstr>
      <vt:lpstr>How do I know if my project is relevant to rural health?</vt:lpstr>
      <vt:lpstr>PowerPoint Presentation</vt:lpstr>
      <vt:lpstr>2027 Request for SYNERGY Pilot applications</vt:lpstr>
      <vt:lpstr>Eligibility</vt:lpstr>
      <vt:lpstr>Budget</vt:lpstr>
      <vt:lpstr>Successful applications</vt:lpstr>
      <vt:lpstr>Process</vt:lpstr>
      <vt:lpstr>What needs to be included in the Letter of Intent?</vt:lpstr>
      <vt:lpstr>What needs to be included in the Letter of Intent?</vt:lpstr>
      <vt:lpstr>Answers to other FAQs are provided on the SYNERGY Website</vt:lpstr>
      <vt:lpstr>2027 SYNERGY Pilot Program Key Dates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M. Bomberger</dc:creator>
  <cp:lastModifiedBy>JoAnna Leyenaar</cp:lastModifiedBy>
  <cp:revision>22</cp:revision>
  <dcterms:created xsi:type="dcterms:W3CDTF">2024-10-29T15:43:09Z</dcterms:created>
  <dcterms:modified xsi:type="dcterms:W3CDTF">2026-07-22T17:18:58Z</dcterms:modified>
</cp:coreProperties>
</file>